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Lst>
  <p:sldSz cy="10440000" cx="7560000"/>
  <p:notesSz cx="6858000" cy="9144000"/>
  <p:embeddedFontLst>
    <p:embeddedFont>
      <p:font typeface="Roboto"/>
      <p:regular r:id="rId9"/>
      <p:bold r:id="rId10"/>
      <p:italic r:id="rId11"/>
      <p:boldItalic r:id="rId12"/>
    </p:embeddedFont>
    <p:embeddedFont>
      <p:font typeface="Fira Sans"/>
      <p:regular r:id="rId13"/>
      <p:bold r:id="rId14"/>
      <p:italic r:id="rId15"/>
      <p:boldItalic r:id="rId16"/>
    </p:embeddedFont>
    <p:embeddedFont>
      <p:font typeface="Barlow"/>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0">
          <p15:clr>
            <a:srgbClr val="747775"/>
          </p15:clr>
        </p15:guide>
        <p15:guide id="2" pos="272">
          <p15:clr>
            <a:srgbClr val="747775"/>
          </p15:clr>
        </p15:guide>
        <p15:guide id="3" orient="horz" pos="483">
          <p15:clr>
            <a:srgbClr val="747775"/>
          </p15:clr>
        </p15:guide>
        <p15:guide id="4" pos="544">
          <p15:clr>
            <a:srgbClr val="747775"/>
          </p15:clr>
        </p15:guide>
        <p15:guide id="5" pos="4218">
          <p15:clr>
            <a:srgbClr val="747775"/>
          </p15:clr>
        </p15:guide>
        <p15:guide id="6" pos="4490">
          <p15:clr>
            <a:srgbClr val="747775"/>
          </p15:clr>
        </p15:guide>
        <p15:guide id="7" orient="horz" pos="6066">
          <p15:clr>
            <a:srgbClr val="747775"/>
          </p15:clr>
        </p15:guide>
      </p15:sldGuideLst>
    </p:ext>
    <p:ext uri="GoogleSlidesCustomDataVersion2">
      <go:slidesCustomData xmlns:go="http://customooxmlschemas.google.com/" r:id="rId21" roundtripDataSignature="AMtx7miZL4CkFAlPsgmzmzWpeLf2eQW5i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0" orient="horz"/>
        <p:guide pos="272"/>
        <p:guide pos="483" orient="horz"/>
        <p:guide pos="544"/>
        <p:guide pos="4218"/>
        <p:guide pos="4490"/>
        <p:guide pos="6066"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Barlow-boldItalic.fntdata"/><Relationship Id="rId11" Type="http://schemas.openxmlformats.org/officeDocument/2006/relationships/font" Target="fonts/Roboto-italic.fntdata"/><Relationship Id="rId10" Type="http://schemas.openxmlformats.org/officeDocument/2006/relationships/font" Target="fonts/Roboto-bold.fntdata"/><Relationship Id="rId21" Type="http://customschemas.google.com/relationships/presentationmetadata" Target="metadata"/><Relationship Id="rId13" Type="http://schemas.openxmlformats.org/officeDocument/2006/relationships/font" Target="fonts/FiraSans-regular.fntdata"/><Relationship Id="rId12" Type="http://schemas.openxmlformats.org/officeDocument/2006/relationships/font" Target="fonts/Roboto-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regular.fntdata"/><Relationship Id="rId15" Type="http://schemas.openxmlformats.org/officeDocument/2006/relationships/font" Target="fonts/FiraSans-italic.fntdata"/><Relationship Id="rId14" Type="http://schemas.openxmlformats.org/officeDocument/2006/relationships/font" Target="fonts/FiraSans-bold.fntdata"/><Relationship Id="rId17" Type="http://schemas.openxmlformats.org/officeDocument/2006/relationships/font" Target="fonts/Barlow-regular.fntdata"/><Relationship Id="rId16" Type="http://schemas.openxmlformats.org/officeDocument/2006/relationships/font" Target="fonts/FiraSans-boldItalic.fntdata"/><Relationship Id="rId5" Type="http://schemas.openxmlformats.org/officeDocument/2006/relationships/notesMaster" Target="notesMasters/notesMaster1.xml"/><Relationship Id="rId19" Type="http://schemas.openxmlformats.org/officeDocument/2006/relationships/font" Target="fonts/Barlow-italic.fntdata"/><Relationship Id="rId6" Type="http://schemas.openxmlformats.org/officeDocument/2006/relationships/slide" Target="slides/slide1.xml"/><Relationship Id="rId18" Type="http://schemas.openxmlformats.org/officeDocument/2006/relationships/font" Target="fonts/Barlow-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1: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2: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 name="Google Shape;7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3: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 name="Google Shape;8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impair">
  <p:cSld name="SECTION_HEADER_1">
    <p:spTree>
      <p:nvGrpSpPr>
        <p:cNvPr id="9" name="Shape 9"/>
        <p:cNvGrpSpPr/>
        <p:nvPr/>
      </p:nvGrpSpPr>
      <p:grpSpPr>
        <a:xfrm>
          <a:off x="0" y="0"/>
          <a:ext cx="0" cy="0"/>
          <a:chOff x="0" y="0"/>
          <a:chExt cx="0" cy="0"/>
        </a:xfrm>
      </p:grpSpPr>
      <p:sp>
        <p:nvSpPr>
          <p:cNvPr id="10" name="Google Shape;10;p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1" name="Google Shape;11;p5"/>
          <p:cNvSpPr txBox="1"/>
          <p:nvPr/>
        </p:nvSpPr>
        <p:spPr>
          <a:xfrm>
            <a:off x="1076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400" u="none" cap="none" strike="noStrike">
              <a:solidFill>
                <a:srgbClr val="000000"/>
              </a:solidFill>
              <a:latin typeface="Arial"/>
              <a:ea typeface="Arial"/>
              <a:cs typeface="Arial"/>
              <a:sym typeface="Arial"/>
            </a:endParaRPr>
          </a:p>
        </p:txBody>
      </p:sp>
      <p:sp>
        <p:nvSpPr>
          <p:cNvPr id="12" name="Google Shape;12;p5"/>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3" name="Google Shape;13;p5"/>
          <p:cNvSpPr/>
          <p:nvPr/>
        </p:nvSpPr>
        <p:spPr>
          <a:xfrm>
            <a:off x="0" y="0"/>
            <a:ext cx="861000" cy="10440000"/>
          </a:xfrm>
          <a:prstGeom prst="rect">
            <a:avLst/>
          </a:prstGeom>
          <a:solidFill>
            <a:srgbClr val="FFEF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 name="Shape 44"/>
        <p:cNvGrpSpPr/>
        <p:nvPr/>
      </p:nvGrpSpPr>
      <p:grpSpPr>
        <a:xfrm>
          <a:off x="0" y="0"/>
          <a:ext cx="0" cy="0"/>
          <a:chOff x="0" y="0"/>
          <a:chExt cx="0" cy="0"/>
        </a:xfrm>
      </p:grpSpPr>
      <p:sp>
        <p:nvSpPr>
          <p:cNvPr id="45" name="Google Shape;45;p14"/>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p14"/>
          <p:cNvSpPr txBox="1"/>
          <p:nvPr>
            <p:ph type="title"/>
          </p:nvPr>
        </p:nvSpPr>
        <p:spPr>
          <a:xfrm>
            <a:off x="219508" y="2503032"/>
            <a:ext cx="3344400" cy="30087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7" name="Google Shape;47;p14"/>
          <p:cNvSpPr txBox="1"/>
          <p:nvPr>
            <p:ph idx="1" type="subTitle"/>
          </p:nvPr>
        </p:nvSpPr>
        <p:spPr>
          <a:xfrm>
            <a:off x="219508" y="5689531"/>
            <a:ext cx="3344400" cy="250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8" name="Google Shape;48;p14"/>
          <p:cNvSpPr txBox="1"/>
          <p:nvPr>
            <p:ph idx="2" type="body"/>
          </p:nvPr>
        </p:nvSpPr>
        <p:spPr>
          <a:xfrm>
            <a:off x="4083839" y="1469689"/>
            <a:ext cx="3172200" cy="75000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9" name="Google Shape;49;p1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0" name="Shape 50"/>
        <p:cNvGrpSpPr/>
        <p:nvPr/>
      </p:nvGrpSpPr>
      <p:grpSpPr>
        <a:xfrm>
          <a:off x="0" y="0"/>
          <a:ext cx="0" cy="0"/>
          <a:chOff x="0" y="0"/>
          <a:chExt cx="0" cy="0"/>
        </a:xfrm>
      </p:grpSpPr>
      <p:sp>
        <p:nvSpPr>
          <p:cNvPr id="51" name="Google Shape;51;p15"/>
          <p:cNvSpPr txBox="1"/>
          <p:nvPr>
            <p:ph idx="1" type="body"/>
          </p:nvPr>
        </p:nvSpPr>
        <p:spPr>
          <a:xfrm>
            <a:off x="257705" y="8586994"/>
            <a:ext cx="4959600" cy="12282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52" name="Google Shape;52;p1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3" name="Shape 53"/>
        <p:cNvGrpSpPr/>
        <p:nvPr/>
      </p:nvGrpSpPr>
      <p:grpSpPr>
        <a:xfrm>
          <a:off x="0" y="0"/>
          <a:ext cx="0" cy="0"/>
          <a:chOff x="0" y="0"/>
          <a:chExt cx="0" cy="0"/>
        </a:xfrm>
      </p:grpSpPr>
      <p:sp>
        <p:nvSpPr>
          <p:cNvPr id="54" name="Google Shape;54;p16"/>
          <p:cNvSpPr txBox="1"/>
          <p:nvPr>
            <p:ph hasCustomPrompt="1" type="title"/>
          </p:nvPr>
        </p:nvSpPr>
        <p:spPr>
          <a:xfrm>
            <a:off x="257705" y="2245153"/>
            <a:ext cx="7044600" cy="3985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5" name="Google Shape;55;p16"/>
          <p:cNvSpPr txBox="1"/>
          <p:nvPr>
            <p:ph idx="1" type="body"/>
          </p:nvPr>
        </p:nvSpPr>
        <p:spPr>
          <a:xfrm>
            <a:off x="257705" y="6398217"/>
            <a:ext cx="7044600" cy="26403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6" name="Google Shape;56;p1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7" name="Shape 57"/>
        <p:cNvGrpSpPr/>
        <p:nvPr/>
      </p:nvGrpSpPr>
      <p:grpSpPr>
        <a:xfrm>
          <a:off x="0" y="0"/>
          <a:ext cx="0" cy="0"/>
          <a:chOff x="0" y="0"/>
          <a:chExt cx="0" cy="0"/>
        </a:xfrm>
      </p:grpSpPr>
      <p:sp>
        <p:nvSpPr>
          <p:cNvPr id="58" name="Google Shape;58;p1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p:cSld name="TITLE_AND_BODY_1">
    <p:spTree>
      <p:nvGrpSpPr>
        <p:cNvPr id="14" name="Shape 14"/>
        <p:cNvGrpSpPr/>
        <p:nvPr/>
      </p:nvGrpSpPr>
      <p:grpSpPr>
        <a:xfrm>
          <a:off x="0" y="0"/>
          <a:ext cx="0" cy="0"/>
          <a:chOff x="0" y="0"/>
          <a:chExt cx="0" cy="0"/>
        </a:xfrm>
      </p:grpSpPr>
      <p:sp>
        <p:nvSpPr>
          <p:cNvPr id="15" name="Google Shape;15;p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6" name="Google Shape;16;p6"/>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17" name="Google Shape;17;p6"/>
          <p:cNvSpPr/>
          <p:nvPr/>
        </p:nvSpPr>
        <p:spPr>
          <a:xfrm>
            <a:off x="6705600" y="0"/>
            <a:ext cx="861000" cy="10440000"/>
          </a:xfrm>
          <a:prstGeom prst="rect">
            <a:avLst/>
          </a:prstGeom>
          <a:solidFill>
            <a:srgbClr val="FFEF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8" name="Shape 18"/>
        <p:cNvGrpSpPr/>
        <p:nvPr/>
      </p:nvGrpSpPr>
      <p:grpSpPr>
        <a:xfrm>
          <a:off x="0" y="0"/>
          <a:ext cx="0" cy="0"/>
          <a:chOff x="0" y="0"/>
          <a:chExt cx="0" cy="0"/>
        </a:xfrm>
      </p:grpSpPr>
      <p:sp>
        <p:nvSpPr>
          <p:cNvPr id="19" name="Google Shape;19;p7"/>
          <p:cNvSpPr txBox="1"/>
          <p:nvPr>
            <p:ph type="ctrTitle"/>
          </p:nvPr>
        </p:nvSpPr>
        <p:spPr>
          <a:xfrm>
            <a:off x="257712" y="1511298"/>
            <a:ext cx="7044600" cy="416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20" name="Google Shape;20;p7"/>
          <p:cNvSpPr txBox="1"/>
          <p:nvPr>
            <p:ph idx="1" type="subTitle"/>
          </p:nvPr>
        </p:nvSpPr>
        <p:spPr>
          <a:xfrm>
            <a:off x="257705" y="5752555"/>
            <a:ext cx="7044600" cy="16089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1" name="Google Shape;21;p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 name="Shape 22"/>
        <p:cNvGrpSpPr/>
        <p:nvPr/>
      </p:nvGrpSpPr>
      <p:grpSpPr>
        <a:xfrm>
          <a:off x="0" y="0"/>
          <a:ext cx="0" cy="0"/>
          <a:chOff x="0" y="0"/>
          <a:chExt cx="0" cy="0"/>
        </a:xfrm>
      </p:grpSpPr>
      <p:sp>
        <p:nvSpPr>
          <p:cNvPr id="23" name="Google Shape;23;p8"/>
          <p:cNvSpPr txBox="1"/>
          <p:nvPr>
            <p:ph type="title"/>
          </p:nvPr>
        </p:nvSpPr>
        <p:spPr>
          <a:xfrm>
            <a:off x="257705" y="4365680"/>
            <a:ext cx="7044600" cy="17085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4" name="Google Shape;24;p8"/>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 name="Shape 25"/>
        <p:cNvGrpSpPr/>
        <p:nvPr/>
      </p:nvGrpSpPr>
      <p:grpSpPr>
        <a:xfrm>
          <a:off x="0" y="0"/>
          <a:ext cx="0" cy="0"/>
          <a:chOff x="0" y="0"/>
          <a:chExt cx="0" cy="0"/>
        </a:xfrm>
      </p:grpSpPr>
      <p:sp>
        <p:nvSpPr>
          <p:cNvPr id="26" name="Google Shape;26;p9"/>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9"/>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8" name="Google Shape;28;p9"/>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9" name="Shape 29"/>
        <p:cNvGrpSpPr/>
        <p:nvPr/>
      </p:nvGrpSpPr>
      <p:grpSpPr>
        <a:xfrm>
          <a:off x="0" y="0"/>
          <a:ext cx="0" cy="0"/>
          <a:chOff x="0" y="0"/>
          <a:chExt cx="0" cy="0"/>
        </a:xfrm>
      </p:grpSpPr>
      <p:sp>
        <p:nvSpPr>
          <p:cNvPr id="30" name="Google Shape;30;p10"/>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1" name="Google Shape;31;p10"/>
          <p:cNvSpPr txBox="1"/>
          <p:nvPr>
            <p:ph idx="1" type="body"/>
          </p:nvPr>
        </p:nvSpPr>
        <p:spPr>
          <a:xfrm>
            <a:off x="257705"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2" name="Google Shape;32;p10"/>
          <p:cNvSpPr txBox="1"/>
          <p:nvPr>
            <p:ph idx="2" type="body"/>
          </p:nvPr>
        </p:nvSpPr>
        <p:spPr>
          <a:xfrm>
            <a:off x="3995291"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10"/>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 name="Shape 34"/>
        <p:cNvGrpSpPr/>
        <p:nvPr/>
      </p:nvGrpSpPr>
      <p:grpSpPr>
        <a:xfrm>
          <a:off x="0" y="0"/>
          <a:ext cx="0" cy="0"/>
          <a:chOff x="0" y="0"/>
          <a:chExt cx="0" cy="0"/>
        </a:xfrm>
      </p:grpSpPr>
      <p:sp>
        <p:nvSpPr>
          <p:cNvPr id="35" name="Google Shape;35;p11"/>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6" name="Google Shape;36;p1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7" name="Shape 37"/>
        <p:cNvGrpSpPr/>
        <p:nvPr/>
      </p:nvGrpSpPr>
      <p:grpSpPr>
        <a:xfrm>
          <a:off x="0" y="0"/>
          <a:ext cx="0" cy="0"/>
          <a:chOff x="0" y="0"/>
          <a:chExt cx="0" cy="0"/>
        </a:xfrm>
      </p:grpSpPr>
      <p:sp>
        <p:nvSpPr>
          <p:cNvPr id="38" name="Google Shape;38;p12"/>
          <p:cNvSpPr txBox="1"/>
          <p:nvPr>
            <p:ph type="title"/>
          </p:nvPr>
        </p:nvSpPr>
        <p:spPr>
          <a:xfrm>
            <a:off x="257705" y="1127727"/>
            <a:ext cx="2321700" cy="15339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9" name="Google Shape;39;p12"/>
          <p:cNvSpPr txBox="1"/>
          <p:nvPr>
            <p:ph idx="1" type="body"/>
          </p:nvPr>
        </p:nvSpPr>
        <p:spPr>
          <a:xfrm>
            <a:off x="257705" y="2820535"/>
            <a:ext cx="2321700" cy="64533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0" name="Google Shape;40;p12"/>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 name="Shape 41"/>
        <p:cNvGrpSpPr/>
        <p:nvPr/>
      </p:nvGrpSpPr>
      <p:grpSpPr>
        <a:xfrm>
          <a:off x="0" y="0"/>
          <a:ext cx="0" cy="0"/>
          <a:chOff x="0" y="0"/>
          <a:chExt cx="0" cy="0"/>
        </a:xfrm>
      </p:grpSpPr>
      <p:sp>
        <p:nvSpPr>
          <p:cNvPr id="42" name="Google Shape;42;p13"/>
          <p:cNvSpPr txBox="1"/>
          <p:nvPr>
            <p:ph type="title"/>
          </p:nvPr>
        </p:nvSpPr>
        <p:spPr>
          <a:xfrm>
            <a:off x="405325" y="913690"/>
            <a:ext cx="5264700" cy="8303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3" name="Google Shape;43;p1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4"/>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4"/>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code.gouv.fr/sill" TargetMode="External"/><Relationship Id="rId4" Type="http://schemas.openxmlformats.org/officeDocument/2006/relationships/hyperlink" Target="https://numeriqueethique.fr/ressources/articles/reprendre-pouvoir-gafam-conseil-d-etat" TargetMode="External"/><Relationship Id="rId5" Type="http://schemas.openxmlformats.org/officeDocument/2006/relationships/hyperlink" Target="https://dubasque.org/ethique-et-gafam-un-mariage-impossible-pour-le-travail-socia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goblin.tools/" TargetMode="External"/><Relationship Id="rId4" Type="http://schemas.openxmlformats.org/officeDocument/2006/relationships/hyperlink" Target="https://sioux.univ-paris8.fr/lirec/" TargetMode="External"/><Relationship Id="rId5" Type="http://schemas.openxmlformats.org/officeDocument/2006/relationships/hyperlink" Target="https://www.falc-on.fr/" TargetMode="External"/><Relationship Id="rId6" Type="http://schemas.openxmlformats.org/officeDocument/2006/relationships/hyperlink" Target="https://www.falc-able.com/" TargetMode="External"/><Relationship Id="rId7" Type="http://schemas.openxmlformats.org/officeDocument/2006/relationships/hyperlink" Target="https://arasaac.org/pictograms/search" TargetMode="External"/><Relationship Id="rId8" Type="http://schemas.openxmlformats.org/officeDocument/2006/relationships/hyperlink" Target="https://www.iconfinder.com/"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
          <p:cNvSpPr txBox="1"/>
          <p:nvPr/>
        </p:nvSpPr>
        <p:spPr>
          <a:xfrm>
            <a:off x="1008300" y="379200"/>
            <a:ext cx="61671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213A8E"/>
                </a:solidFill>
                <a:latin typeface="Arial"/>
                <a:ea typeface="Arial"/>
                <a:cs typeface="Arial"/>
                <a:sym typeface="Arial"/>
              </a:rPr>
              <a:t>Parcours autour du service OK Google</a:t>
            </a:r>
            <a:endParaRPr b="1" i="0" sz="2500" u="none" cap="none" strike="noStrike">
              <a:solidFill>
                <a:srgbClr val="213A8E"/>
              </a:solidFill>
              <a:latin typeface="Arial"/>
              <a:ea typeface="Arial"/>
              <a:cs typeface="Arial"/>
              <a:sym typeface="Arial"/>
            </a:endParaRPr>
          </a:p>
        </p:txBody>
      </p:sp>
      <p:sp>
        <p:nvSpPr>
          <p:cNvPr id="64" name="Google Shape;64;p1"/>
          <p:cNvSpPr txBox="1"/>
          <p:nvPr/>
        </p:nvSpPr>
        <p:spPr>
          <a:xfrm>
            <a:off x="953250" y="946900"/>
            <a:ext cx="6167100" cy="217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Présentation :</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1" i="0" sz="15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Les assistants vocaux exécutent des tâches sur le smartphone par le son de la voix.  Présentés comme des outils permettant de commander son smartphone sans avoir à utiliser les mains, ils permettent de réaliser certaines tâches essentielles et favorisent une forme d’autonomie numérique.</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Si les assistants vocaux compensent les difficultés de lecture/écriture, ils nécessitent cependant des compétences de verbalisation et une élocution verbale  maîtrisée. Google travaille depuis quelques années à ce que ses outils d’accessibilité prennent en considération les troubles de la parole et, à ce jour, semble la solution d'assistance vocale la plus efficace.</a:t>
            </a:r>
            <a:endParaRPr b="0" i="0" sz="1100" u="none" cap="none" strike="noStrike">
              <a:solidFill>
                <a:srgbClr val="213A8E"/>
              </a:solidFill>
              <a:latin typeface="Arial"/>
              <a:ea typeface="Arial"/>
              <a:cs typeface="Arial"/>
              <a:sym typeface="Arial"/>
            </a:endParaRPr>
          </a:p>
        </p:txBody>
      </p:sp>
      <p:sp>
        <p:nvSpPr>
          <p:cNvPr id="65" name="Google Shape;65;p1"/>
          <p:cNvSpPr/>
          <p:nvPr/>
        </p:nvSpPr>
        <p:spPr>
          <a:xfrm>
            <a:off x="988950" y="3165925"/>
            <a:ext cx="6105600" cy="6253500"/>
          </a:xfrm>
          <a:prstGeom prst="rect">
            <a:avLst/>
          </a:prstGeom>
          <a:noFill/>
          <a:ln cap="flat" cmpd="sng" w="28575">
            <a:solidFill>
              <a:srgbClr val="FFEF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1"/>
          <p:cNvSpPr txBox="1"/>
          <p:nvPr/>
        </p:nvSpPr>
        <p:spPr>
          <a:xfrm rot="-5400000">
            <a:off x="-1325850" y="7702200"/>
            <a:ext cx="35127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rgbClr val="213A8E"/>
                </a:solidFill>
                <a:latin typeface="Arial"/>
                <a:ea typeface="Arial"/>
                <a:cs typeface="Arial"/>
                <a:sym typeface="Arial"/>
              </a:rPr>
              <a:t>PARCOURS </a:t>
            </a:r>
            <a:endParaRPr b="1" i="0" sz="1800" u="none" cap="none" strike="noStrike">
              <a:solidFill>
                <a:srgbClr val="213A8E"/>
              </a:solidFill>
              <a:latin typeface="Arial"/>
              <a:ea typeface="Arial"/>
              <a:cs typeface="Arial"/>
              <a:sym typeface="Arial"/>
            </a:endParaRPr>
          </a:p>
        </p:txBody>
      </p:sp>
      <p:grpSp>
        <p:nvGrpSpPr>
          <p:cNvPr id="67" name="Google Shape;67;p1"/>
          <p:cNvGrpSpPr/>
          <p:nvPr/>
        </p:nvGrpSpPr>
        <p:grpSpPr>
          <a:xfrm>
            <a:off x="196470" y="431507"/>
            <a:ext cx="511808" cy="487234"/>
            <a:chOff x="-42617300" y="3587775"/>
            <a:chExt cx="306950" cy="310875"/>
          </a:xfrm>
        </p:grpSpPr>
        <p:sp>
          <p:nvSpPr>
            <p:cNvPr id="68" name="Google Shape;68;p1"/>
            <p:cNvSpPr/>
            <p:nvPr/>
          </p:nvSpPr>
          <p:spPr>
            <a:xfrm>
              <a:off x="-42617300" y="3587775"/>
              <a:ext cx="306950" cy="310875"/>
            </a:xfrm>
            <a:custGeom>
              <a:rect b="b" l="l" r="r" t="t"/>
              <a:pathLst>
                <a:path extrusionOk="0" h="12435" w="12278">
                  <a:moveTo>
                    <a:pt x="5905" y="860"/>
                  </a:moveTo>
                  <a:cubicBezTo>
                    <a:pt x="6421" y="860"/>
                    <a:pt x="6926" y="1412"/>
                    <a:pt x="7341" y="2467"/>
                  </a:cubicBezTo>
                  <a:cubicBezTo>
                    <a:pt x="6837" y="2593"/>
                    <a:pt x="6365" y="2782"/>
                    <a:pt x="5892" y="3003"/>
                  </a:cubicBezTo>
                  <a:cubicBezTo>
                    <a:pt x="5419" y="2782"/>
                    <a:pt x="4947" y="2593"/>
                    <a:pt x="4443" y="2467"/>
                  </a:cubicBezTo>
                  <a:cubicBezTo>
                    <a:pt x="4893" y="1381"/>
                    <a:pt x="5404" y="860"/>
                    <a:pt x="5905" y="860"/>
                  </a:cubicBezTo>
                  <a:close/>
                  <a:moveTo>
                    <a:pt x="4191" y="3255"/>
                  </a:moveTo>
                  <a:cubicBezTo>
                    <a:pt x="4443" y="3349"/>
                    <a:pt x="4632" y="3381"/>
                    <a:pt x="4884" y="3475"/>
                  </a:cubicBezTo>
                  <a:cubicBezTo>
                    <a:pt x="4726" y="3538"/>
                    <a:pt x="4600" y="3601"/>
                    <a:pt x="4443" y="3696"/>
                  </a:cubicBezTo>
                  <a:cubicBezTo>
                    <a:pt x="4285" y="3790"/>
                    <a:pt x="4159" y="3853"/>
                    <a:pt x="4002" y="3948"/>
                  </a:cubicBezTo>
                  <a:cubicBezTo>
                    <a:pt x="4096" y="3727"/>
                    <a:pt x="4159" y="3507"/>
                    <a:pt x="4191" y="3255"/>
                  </a:cubicBezTo>
                  <a:close/>
                  <a:moveTo>
                    <a:pt x="7625" y="3318"/>
                  </a:moveTo>
                  <a:cubicBezTo>
                    <a:pt x="7688" y="3507"/>
                    <a:pt x="7751" y="3727"/>
                    <a:pt x="7782" y="3979"/>
                  </a:cubicBezTo>
                  <a:cubicBezTo>
                    <a:pt x="7499" y="3790"/>
                    <a:pt x="7247" y="3633"/>
                    <a:pt x="6963" y="3507"/>
                  </a:cubicBezTo>
                  <a:cubicBezTo>
                    <a:pt x="7184" y="3412"/>
                    <a:pt x="7404" y="3349"/>
                    <a:pt x="7625" y="3318"/>
                  </a:cubicBezTo>
                  <a:close/>
                  <a:moveTo>
                    <a:pt x="2611" y="3034"/>
                  </a:moveTo>
                  <a:cubicBezTo>
                    <a:pt x="2846" y="3034"/>
                    <a:pt x="3110" y="3054"/>
                    <a:pt x="3403" y="3097"/>
                  </a:cubicBezTo>
                  <a:cubicBezTo>
                    <a:pt x="3309" y="3570"/>
                    <a:pt x="3183" y="4042"/>
                    <a:pt x="3151" y="4609"/>
                  </a:cubicBezTo>
                  <a:cubicBezTo>
                    <a:pt x="2742" y="4924"/>
                    <a:pt x="2363" y="5240"/>
                    <a:pt x="1954" y="5586"/>
                  </a:cubicBezTo>
                  <a:cubicBezTo>
                    <a:pt x="712" y="4068"/>
                    <a:pt x="945" y="3034"/>
                    <a:pt x="2611" y="3034"/>
                  </a:cubicBezTo>
                  <a:close/>
                  <a:moveTo>
                    <a:pt x="9301" y="3075"/>
                  </a:moveTo>
                  <a:cubicBezTo>
                    <a:pt x="10879" y="3075"/>
                    <a:pt x="11079" y="4102"/>
                    <a:pt x="9862" y="5618"/>
                  </a:cubicBezTo>
                  <a:cubicBezTo>
                    <a:pt x="9515" y="5271"/>
                    <a:pt x="9137" y="4924"/>
                    <a:pt x="8696" y="4641"/>
                  </a:cubicBezTo>
                  <a:cubicBezTo>
                    <a:pt x="8601" y="4137"/>
                    <a:pt x="8538" y="3601"/>
                    <a:pt x="8412" y="3160"/>
                  </a:cubicBezTo>
                  <a:cubicBezTo>
                    <a:pt x="8746" y="3102"/>
                    <a:pt x="9042" y="3075"/>
                    <a:pt x="9301" y="3075"/>
                  </a:cubicBezTo>
                  <a:close/>
                  <a:moveTo>
                    <a:pt x="8822" y="5744"/>
                  </a:moveTo>
                  <a:cubicBezTo>
                    <a:pt x="9011" y="5901"/>
                    <a:pt x="9169" y="6059"/>
                    <a:pt x="9326" y="6216"/>
                  </a:cubicBezTo>
                  <a:cubicBezTo>
                    <a:pt x="9169" y="6374"/>
                    <a:pt x="8980" y="6531"/>
                    <a:pt x="8822" y="6689"/>
                  </a:cubicBezTo>
                  <a:lnTo>
                    <a:pt x="8822" y="5744"/>
                  </a:lnTo>
                  <a:close/>
                  <a:moveTo>
                    <a:pt x="3025" y="5775"/>
                  </a:moveTo>
                  <a:lnTo>
                    <a:pt x="3025" y="6720"/>
                  </a:lnTo>
                  <a:cubicBezTo>
                    <a:pt x="2836" y="6563"/>
                    <a:pt x="2679" y="6405"/>
                    <a:pt x="2521" y="6248"/>
                  </a:cubicBezTo>
                  <a:cubicBezTo>
                    <a:pt x="2679" y="6090"/>
                    <a:pt x="2868" y="5933"/>
                    <a:pt x="3025" y="5775"/>
                  </a:cubicBezTo>
                  <a:close/>
                  <a:moveTo>
                    <a:pt x="5892" y="3885"/>
                  </a:moveTo>
                  <a:cubicBezTo>
                    <a:pt x="6617" y="4200"/>
                    <a:pt x="7278" y="4609"/>
                    <a:pt x="7908" y="5082"/>
                  </a:cubicBezTo>
                  <a:cubicBezTo>
                    <a:pt x="8003" y="5838"/>
                    <a:pt x="8003" y="6626"/>
                    <a:pt x="7908" y="7413"/>
                  </a:cubicBezTo>
                  <a:cubicBezTo>
                    <a:pt x="7278" y="7823"/>
                    <a:pt x="6585" y="8232"/>
                    <a:pt x="5892" y="8579"/>
                  </a:cubicBezTo>
                  <a:cubicBezTo>
                    <a:pt x="5545" y="8421"/>
                    <a:pt x="5230" y="8232"/>
                    <a:pt x="4884" y="8043"/>
                  </a:cubicBezTo>
                  <a:cubicBezTo>
                    <a:pt x="4537" y="7823"/>
                    <a:pt x="4191" y="7634"/>
                    <a:pt x="3876" y="7413"/>
                  </a:cubicBezTo>
                  <a:cubicBezTo>
                    <a:pt x="3844" y="6657"/>
                    <a:pt x="3844" y="5870"/>
                    <a:pt x="3876" y="5082"/>
                  </a:cubicBezTo>
                  <a:cubicBezTo>
                    <a:pt x="4191" y="4830"/>
                    <a:pt x="4537" y="4641"/>
                    <a:pt x="4884" y="4452"/>
                  </a:cubicBezTo>
                  <a:cubicBezTo>
                    <a:pt x="5230" y="4263"/>
                    <a:pt x="5577" y="4042"/>
                    <a:pt x="5892" y="3885"/>
                  </a:cubicBezTo>
                  <a:close/>
                  <a:moveTo>
                    <a:pt x="4033" y="8516"/>
                  </a:moveTo>
                  <a:cubicBezTo>
                    <a:pt x="4159" y="8579"/>
                    <a:pt x="4317" y="8674"/>
                    <a:pt x="4474" y="8737"/>
                  </a:cubicBezTo>
                  <a:cubicBezTo>
                    <a:pt x="4632" y="8831"/>
                    <a:pt x="4758" y="8894"/>
                    <a:pt x="4915" y="8989"/>
                  </a:cubicBezTo>
                  <a:cubicBezTo>
                    <a:pt x="4663" y="9052"/>
                    <a:pt x="4474" y="9146"/>
                    <a:pt x="4254" y="9178"/>
                  </a:cubicBezTo>
                  <a:cubicBezTo>
                    <a:pt x="4159" y="8926"/>
                    <a:pt x="4096" y="8737"/>
                    <a:pt x="4033" y="8516"/>
                  </a:cubicBezTo>
                  <a:close/>
                  <a:moveTo>
                    <a:pt x="7782" y="8516"/>
                  </a:moveTo>
                  <a:cubicBezTo>
                    <a:pt x="7751" y="8737"/>
                    <a:pt x="7688" y="8989"/>
                    <a:pt x="7625" y="9178"/>
                  </a:cubicBezTo>
                  <a:cubicBezTo>
                    <a:pt x="7404" y="9083"/>
                    <a:pt x="7184" y="9052"/>
                    <a:pt x="6963" y="8989"/>
                  </a:cubicBezTo>
                  <a:cubicBezTo>
                    <a:pt x="7278" y="8831"/>
                    <a:pt x="7499" y="8674"/>
                    <a:pt x="7782" y="8516"/>
                  </a:cubicBezTo>
                  <a:close/>
                  <a:moveTo>
                    <a:pt x="1954" y="6846"/>
                  </a:moveTo>
                  <a:cubicBezTo>
                    <a:pt x="2300" y="7193"/>
                    <a:pt x="2710" y="7571"/>
                    <a:pt x="3151" y="7823"/>
                  </a:cubicBezTo>
                  <a:cubicBezTo>
                    <a:pt x="3214" y="8358"/>
                    <a:pt x="3309" y="8863"/>
                    <a:pt x="3403" y="9335"/>
                  </a:cubicBezTo>
                  <a:cubicBezTo>
                    <a:pt x="3090" y="9388"/>
                    <a:pt x="2806" y="9414"/>
                    <a:pt x="2555" y="9414"/>
                  </a:cubicBezTo>
                  <a:cubicBezTo>
                    <a:pt x="1015" y="9414"/>
                    <a:pt x="681" y="8445"/>
                    <a:pt x="1954" y="6846"/>
                  </a:cubicBezTo>
                  <a:close/>
                  <a:moveTo>
                    <a:pt x="9925" y="6846"/>
                  </a:moveTo>
                  <a:lnTo>
                    <a:pt x="9925" y="6846"/>
                  </a:lnTo>
                  <a:cubicBezTo>
                    <a:pt x="11167" y="8392"/>
                    <a:pt x="10934" y="9430"/>
                    <a:pt x="9267" y="9430"/>
                  </a:cubicBezTo>
                  <a:cubicBezTo>
                    <a:pt x="9032" y="9430"/>
                    <a:pt x="8768" y="9410"/>
                    <a:pt x="8475" y="9367"/>
                  </a:cubicBezTo>
                  <a:cubicBezTo>
                    <a:pt x="8538" y="8894"/>
                    <a:pt x="8664" y="8390"/>
                    <a:pt x="8727" y="7823"/>
                  </a:cubicBezTo>
                  <a:cubicBezTo>
                    <a:pt x="9137" y="7508"/>
                    <a:pt x="9515" y="7193"/>
                    <a:pt x="9925" y="6846"/>
                  </a:cubicBezTo>
                  <a:close/>
                  <a:moveTo>
                    <a:pt x="5924" y="9461"/>
                  </a:moveTo>
                  <a:cubicBezTo>
                    <a:pt x="6396" y="9650"/>
                    <a:pt x="6869" y="9839"/>
                    <a:pt x="7404" y="9965"/>
                  </a:cubicBezTo>
                  <a:cubicBezTo>
                    <a:pt x="6962" y="11056"/>
                    <a:pt x="6440" y="11607"/>
                    <a:pt x="5922" y="11607"/>
                  </a:cubicBezTo>
                  <a:cubicBezTo>
                    <a:pt x="5408" y="11607"/>
                    <a:pt x="4898" y="11064"/>
                    <a:pt x="4474" y="9965"/>
                  </a:cubicBezTo>
                  <a:cubicBezTo>
                    <a:pt x="4978" y="9839"/>
                    <a:pt x="5451" y="9650"/>
                    <a:pt x="5924" y="9461"/>
                  </a:cubicBezTo>
                  <a:close/>
                  <a:moveTo>
                    <a:pt x="5931" y="1"/>
                  </a:moveTo>
                  <a:cubicBezTo>
                    <a:pt x="5817" y="1"/>
                    <a:pt x="5699" y="14"/>
                    <a:pt x="5577" y="41"/>
                  </a:cubicBezTo>
                  <a:cubicBezTo>
                    <a:pt x="4632" y="262"/>
                    <a:pt x="4002" y="1333"/>
                    <a:pt x="3655" y="2278"/>
                  </a:cubicBezTo>
                  <a:cubicBezTo>
                    <a:pt x="3326" y="2223"/>
                    <a:pt x="2973" y="2187"/>
                    <a:pt x="2624" y="2187"/>
                  </a:cubicBezTo>
                  <a:cubicBezTo>
                    <a:pt x="1770" y="2187"/>
                    <a:pt x="939" y="2404"/>
                    <a:pt x="536" y="3097"/>
                  </a:cubicBezTo>
                  <a:cubicBezTo>
                    <a:pt x="1" y="4074"/>
                    <a:pt x="662" y="5334"/>
                    <a:pt x="1387" y="6216"/>
                  </a:cubicBezTo>
                  <a:cubicBezTo>
                    <a:pt x="788" y="6972"/>
                    <a:pt x="158" y="8043"/>
                    <a:pt x="379" y="8926"/>
                  </a:cubicBezTo>
                  <a:cubicBezTo>
                    <a:pt x="599" y="9650"/>
                    <a:pt x="1166" y="10028"/>
                    <a:pt x="1922" y="10186"/>
                  </a:cubicBezTo>
                  <a:cubicBezTo>
                    <a:pt x="2157" y="10241"/>
                    <a:pt x="2410" y="10266"/>
                    <a:pt x="2668" y="10266"/>
                  </a:cubicBezTo>
                  <a:cubicBezTo>
                    <a:pt x="2998" y="10266"/>
                    <a:pt x="3337" y="10225"/>
                    <a:pt x="3655" y="10154"/>
                  </a:cubicBezTo>
                  <a:cubicBezTo>
                    <a:pt x="4221" y="11678"/>
                    <a:pt x="5076" y="12434"/>
                    <a:pt x="5929" y="12434"/>
                  </a:cubicBezTo>
                  <a:cubicBezTo>
                    <a:pt x="6786" y="12434"/>
                    <a:pt x="7639" y="11670"/>
                    <a:pt x="8192" y="10154"/>
                  </a:cubicBezTo>
                  <a:cubicBezTo>
                    <a:pt x="8550" y="10215"/>
                    <a:pt x="8882" y="10243"/>
                    <a:pt x="9186" y="10243"/>
                  </a:cubicBezTo>
                  <a:cubicBezTo>
                    <a:pt x="11589" y="10243"/>
                    <a:pt x="12278" y="8453"/>
                    <a:pt x="10460" y="6216"/>
                  </a:cubicBezTo>
                  <a:cubicBezTo>
                    <a:pt x="12272" y="4014"/>
                    <a:pt x="11618" y="2182"/>
                    <a:pt x="9217" y="2182"/>
                  </a:cubicBezTo>
                  <a:cubicBezTo>
                    <a:pt x="8904" y="2182"/>
                    <a:pt x="8562" y="2213"/>
                    <a:pt x="8192" y="2278"/>
                  </a:cubicBezTo>
                  <a:cubicBezTo>
                    <a:pt x="7765" y="1139"/>
                    <a:pt x="7004" y="1"/>
                    <a:pt x="5931" y="1"/>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p1"/>
            <p:cNvSpPr/>
            <p:nvPr/>
          </p:nvSpPr>
          <p:spPr>
            <a:xfrm>
              <a:off x="-42500725" y="3712425"/>
              <a:ext cx="63025" cy="62275"/>
            </a:xfrm>
            <a:custGeom>
              <a:rect b="b" l="l" r="r" t="t"/>
              <a:pathLst>
                <a:path extrusionOk="0" h="2491" w="2521">
                  <a:moveTo>
                    <a:pt x="1313" y="0"/>
                  </a:moveTo>
                  <a:cubicBezTo>
                    <a:pt x="1295" y="0"/>
                    <a:pt x="1278" y="1"/>
                    <a:pt x="1261" y="1"/>
                  </a:cubicBezTo>
                  <a:cubicBezTo>
                    <a:pt x="599" y="1"/>
                    <a:pt x="0" y="569"/>
                    <a:pt x="63" y="1230"/>
                  </a:cubicBezTo>
                  <a:cubicBezTo>
                    <a:pt x="0" y="1955"/>
                    <a:pt x="567" y="2490"/>
                    <a:pt x="1261" y="2490"/>
                  </a:cubicBezTo>
                  <a:cubicBezTo>
                    <a:pt x="1954" y="2490"/>
                    <a:pt x="2521" y="1955"/>
                    <a:pt x="2489" y="1230"/>
                  </a:cubicBezTo>
                  <a:cubicBezTo>
                    <a:pt x="2489" y="585"/>
                    <a:pt x="1980" y="0"/>
                    <a:pt x="1313" y="0"/>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0" name="Google Shape;70;p1"/>
          <p:cNvSpPr txBox="1"/>
          <p:nvPr/>
        </p:nvSpPr>
        <p:spPr>
          <a:xfrm>
            <a:off x="1028700" y="3200400"/>
            <a:ext cx="41625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500"/>
              <a:buFont typeface="Arial"/>
              <a:buNone/>
            </a:pPr>
            <a:r>
              <a:rPr b="1" i="0" lang="fr" sz="1500" u="none" cap="none" strike="noStrike">
                <a:solidFill>
                  <a:schemeClr val="hlink"/>
                </a:solidFill>
                <a:latin typeface="Arial"/>
                <a:ea typeface="Arial"/>
                <a:cs typeface="Arial"/>
                <a:sym typeface="Arial"/>
              </a:rPr>
              <a:t>Note sur l'utilisation des outils Google</a:t>
            </a:r>
            <a:endParaRPr b="0" i="0" sz="1400" u="none" cap="none" strike="noStrike">
              <a:solidFill>
                <a:srgbClr val="000000"/>
              </a:solidFill>
              <a:latin typeface="Arial"/>
              <a:ea typeface="Arial"/>
              <a:cs typeface="Arial"/>
              <a:sym typeface="Arial"/>
            </a:endParaRPr>
          </a:p>
        </p:txBody>
      </p:sp>
      <p:sp>
        <p:nvSpPr>
          <p:cNvPr id="71" name="Google Shape;71;p1"/>
          <p:cNvSpPr txBox="1"/>
          <p:nvPr/>
        </p:nvSpPr>
        <p:spPr>
          <a:xfrm>
            <a:off x="981075" y="3584850"/>
            <a:ext cx="6105600" cy="5535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L'utilisation des outils Google (Gmail, Drive, Docs, Maps, etc.) offre de nombreux avantages en termes d'accessibilité. Cependant, il est essentiel de prendre certaines précautions pour protéger ses données et rester conscient des enjeux liés à l'utilisation des services des GAFAM (Google, Apple, Facebook, Amazon, Microsoft).</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Google utilise les données personnelles à des fins publicitaires et d'analyse, il est important de prendre conscience de l'ampleur de cette collecte.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Par ailleurs, de par son côté très accessible et polyvalent, Google peut créer une dépendance à ses services, vous pouvez diversifier vos outils en explorant des solutions open-source et européennes (libreoffice, frama)</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1" i="0" lang="fr" sz="1100" u="none" cap="none" strike="noStrike">
                <a:solidFill>
                  <a:schemeClr val="hlink"/>
                </a:solidFill>
                <a:latin typeface="Arial"/>
                <a:ea typeface="Arial"/>
                <a:cs typeface="Arial"/>
                <a:sym typeface="Arial"/>
              </a:rPr>
              <a:t>Protection des données personnelles</a:t>
            </a:r>
            <a:endParaRPr b="1" i="0" sz="1100" u="none" cap="none" strike="noStrike">
              <a:solidFill>
                <a:schemeClr val="hlink"/>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0" i="0" lang="fr" sz="1100" u="none" cap="none" strike="noStrike">
                <a:solidFill>
                  <a:schemeClr val="hlink"/>
                </a:solidFill>
                <a:latin typeface="Arial"/>
                <a:ea typeface="Arial"/>
                <a:cs typeface="Arial"/>
                <a:sym typeface="Arial"/>
              </a:rPr>
              <a:t>Vérifiez et ajustez régulièrement les paramètres de confidentialité de votre compte Google pour limiter le partage de vos informations.</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fr" sz="1100" u="none" cap="none" strike="noStrike">
                <a:solidFill>
                  <a:schemeClr val="hlink"/>
                </a:solidFill>
                <a:latin typeface="Arial"/>
                <a:ea typeface="Arial"/>
                <a:cs typeface="Arial"/>
                <a:sym typeface="Arial"/>
              </a:rPr>
              <a:t>Limitez la collecte de données en désactivant l'historique des recherches et des activités sur le web et les applications.</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Des alternatives : </a:t>
            </a:r>
            <a:r>
              <a:rPr b="0" i="0" lang="fr" sz="1100" u="none" cap="none" strike="noStrike">
                <a:solidFill>
                  <a:srgbClr val="213A8E"/>
                </a:solidFill>
                <a:latin typeface="Arial"/>
                <a:ea typeface="Arial"/>
                <a:cs typeface="Arial"/>
                <a:sym typeface="Arial"/>
              </a:rPr>
              <a:t>si possible, préférez des services plus respectueux de la vie privée.</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12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pour les mails : ProtonMail, mailo</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pour les navigateurs : Mozilla Firefox, Lilo, Qwant</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pour les logiciel de bureautique : Libre Office</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pour la sauvegarde des données : Next Cloud</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Voici également un catalogue de référence de logiciels libres rassemblé par la DINUM : </a:t>
            </a:r>
            <a:r>
              <a:rPr b="0" i="0" lang="fr" sz="1100" u="sng" cap="none" strike="noStrike">
                <a:solidFill>
                  <a:schemeClr val="hlink"/>
                </a:solidFill>
                <a:latin typeface="Arial"/>
                <a:ea typeface="Arial"/>
                <a:cs typeface="Arial"/>
                <a:sym typeface="Arial"/>
                <a:hlinkClick r:id="rId3"/>
              </a:rPr>
              <a:t>https://code.gouv.fr/sill</a:t>
            </a:r>
            <a:r>
              <a:rPr b="0" i="0" lang="fr" sz="1100" u="none" cap="none" strike="noStrike">
                <a:solidFill>
                  <a:srgbClr val="213A8E"/>
                </a:solidFill>
                <a:latin typeface="Arial"/>
                <a:ea typeface="Arial"/>
                <a:cs typeface="Arial"/>
                <a:sym typeface="Arial"/>
              </a:rPr>
              <a:t>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900"/>
              <a:buFont typeface="Arial"/>
              <a:buNone/>
            </a:pPr>
            <a:r>
              <a:rPr b="0" i="1" lang="fr" sz="900" u="none" cap="none" strike="noStrike">
                <a:solidFill>
                  <a:srgbClr val="213A8E"/>
                </a:solidFill>
                <a:latin typeface="Arial"/>
                <a:ea typeface="Arial"/>
                <a:cs typeface="Arial"/>
                <a:sym typeface="Arial"/>
              </a:rPr>
              <a:t>Sources : </a:t>
            </a:r>
            <a:r>
              <a:rPr b="0" i="1" lang="fr" sz="900" u="sng" cap="none" strike="noStrike">
                <a:solidFill>
                  <a:schemeClr val="hlink"/>
                </a:solidFill>
                <a:latin typeface="Arial"/>
                <a:ea typeface="Arial"/>
                <a:cs typeface="Arial"/>
                <a:sym typeface="Arial"/>
                <a:hlinkClick r:id="rId4"/>
              </a:rPr>
              <a:t>https://numeriqueethique.fr/ressources/articles/reprendre-pouvoir-gafam-conseil-d-etat</a:t>
            </a:r>
            <a:r>
              <a:rPr b="0" i="1" lang="fr" sz="900" u="none" cap="none" strike="noStrike">
                <a:solidFill>
                  <a:srgbClr val="213A8E"/>
                </a:solidFill>
                <a:latin typeface="Arial"/>
                <a:ea typeface="Arial"/>
                <a:cs typeface="Arial"/>
                <a:sym typeface="Arial"/>
              </a:rPr>
              <a:t>	</a:t>
            </a:r>
            <a:endParaRPr b="0" i="1" sz="9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900"/>
              <a:buFont typeface="Arial"/>
              <a:buNone/>
            </a:pPr>
            <a:r>
              <a:rPr b="0" i="1" lang="fr" sz="900" u="sng" cap="none" strike="noStrike">
                <a:solidFill>
                  <a:schemeClr val="hlink"/>
                </a:solidFill>
                <a:latin typeface="Arial"/>
                <a:ea typeface="Arial"/>
                <a:cs typeface="Arial"/>
                <a:sym typeface="Arial"/>
                <a:hlinkClick r:id="rId5"/>
              </a:rPr>
              <a:t>https://dubasque.org/ethique-et-gafam-un-mariage-impossible-pour-le-travail-social/</a:t>
            </a:r>
            <a:r>
              <a:rPr b="0" i="1" lang="fr" sz="900" u="none" cap="none" strike="noStrike">
                <a:solidFill>
                  <a:srgbClr val="213A8E"/>
                </a:solidFill>
                <a:latin typeface="Arial"/>
                <a:ea typeface="Arial"/>
                <a:cs typeface="Arial"/>
                <a:sym typeface="Arial"/>
              </a:rPr>
              <a:t>	</a:t>
            </a:r>
            <a:endParaRPr b="0" i="1" sz="900" u="none" cap="none" strike="noStrike">
              <a:solidFill>
                <a:srgbClr val="213A8E"/>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2"/>
          <p:cNvSpPr txBox="1"/>
          <p:nvPr/>
        </p:nvSpPr>
        <p:spPr>
          <a:xfrm>
            <a:off x="381000" y="5410200"/>
            <a:ext cx="6000900" cy="3664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Barlow"/>
                <a:ea typeface="Barlow"/>
                <a:cs typeface="Barlow"/>
                <a:sym typeface="Barlow"/>
              </a:rPr>
              <a:t>Dans ce kit vous trouverez : </a:t>
            </a:r>
            <a:endParaRPr b="0" i="0" sz="1100" u="none" cap="none" strike="noStrike">
              <a:solidFill>
                <a:srgbClr val="213A8E"/>
              </a:solidFill>
              <a:latin typeface="Barlow"/>
              <a:ea typeface="Barlow"/>
              <a:cs typeface="Barlow"/>
              <a:sym typeface="Barlow"/>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Barlow"/>
              <a:ea typeface="Barlow"/>
              <a:cs typeface="Barlow"/>
              <a:sym typeface="Barlow"/>
            </a:endParaRPr>
          </a:p>
          <a:p>
            <a:pPr indent="-298450" lvl="0" marL="457200" marR="0" rtl="0" algn="l">
              <a:lnSpc>
                <a:spcPct val="115000"/>
              </a:lnSpc>
              <a:spcBef>
                <a:spcPts val="0"/>
              </a:spcBef>
              <a:spcAft>
                <a:spcPts val="0"/>
              </a:spcAft>
              <a:buClr>
                <a:schemeClr val="dk1"/>
              </a:buClr>
              <a:buSzPts val="1100"/>
              <a:buFont typeface="Barlow"/>
              <a:buChar char="●"/>
            </a:pPr>
            <a:r>
              <a:rPr b="0" i="0" lang="fr" sz="1100" u="none" cap="none" strike="noStrike">
                <a:solidFill>
                  <a:srgbClr val="213A8E"/>
                </a:solidFill>
                <a:latin typeface="Barlow"/>
                <a:ea typeface="Barlow"/>
                <a:cs typeface="Barlow"/>
                <a:sym typeface="Barlow"/>
              </a:rPr>
              <a:t>Un Pas-à-Pas manipulable tant par les </a:t>
            </a:r>
            <a:r>
              <a:rPr lang="fr" sz="1100">
                <a:solidFill>
                  <a:srgbClr val="213A8E"/>
                </a:solidFill>
                <a:latin typeface="Barlow"/>
                <a:ea typeface="Barlow"/>
                <a:cs typeface="Barlow"/>
                <a:sym typeface="Barlow"/>
              </a:rPr>
              <a:t>personnes qui accompagnent</a:t>
            </a:r>
            <a:r>
              <a:rPr b="0" i="0" lang="fr" sz="1100" u="none" cap="none" strike="noStrike">
                <a:solidFill>
                  <a:srgbClr val="213A8E"/>
                </a:solidFill>
                <a:latin typeface="Barlow"/>
                <a:ea typeface="Barlow"/>
                <a:cs typeface="Barlow"/>
                <a:sym typeface="Barlow"/>
              </a:rPr>
              <a:t> que par une personne en situation de handicap et visant à paramétrer l’assistant vocal google :</a:t>
            </a:r>
            <a:r>
              <a:rPr b="0" i="0" lang="fr" sz="1100" u="none" cap="none" strike="noStrike">
                <a:solidFill>
                  <a:schemeClr val="dk1"/>
                </a:solidFill>
                <a:latin typeface="Barlow"/>
                <a:ea typeface="Barlow"/>
                <a:cs typeface="Barlow"/>
                <a:sym typeface="Barlow"/>
              </a:rPr>
              <a:t> </a:t>
            </a:r>
            <a:r>
              <a:rPr b="0" i="0" lang="fr" sz="1100" cap="none" strike="noStrike">
                <a:solidFill>
                  <a:schemeClr val="dk1"/>
                </a:solidFill>
                <a:latin typeface="Arial"/>
                <a:ea typeface="Arial"/>
                <a:cs typeface="Arial"/>
                <a:sym typeface="Arial"/>
              </a:rPr>
              <a:t>Assistant vocal Google 3 - Paramétrer (Pas à Pas à distribuer en papier)</a:t>
            </a: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Barlow"/>
              <a:ea typeface="Barlow"/>
              <a:cs typeface="Barlow"/>
              <a:sym typeface="Barlow"/>
            </a:endParaRPr>
          </a:p>
          <a:p>
            <a:pPr indent="-298450" lvl="0" marL="457200" marR="0" rtl="0" algn="l">
              <a:lnSpc>
                <a:spcPct val="115000"/>
              </a:lnSpc>
              <a:spcBef>
                <a:spcPts val="0"/>
              </a:spcBef>
              <a:spcAft>
                <a:spcPts val="0"/>
              </a:spcAft>
              <a:buClr>
                <a:schemeClr val="dk1"/>
              </a:buClr>
              <a:buSzPts val="1100"/>
              <a:buFont typeface="Barlow"/>
              <a:buChar char="●"/>
            </a:pPr>
            <a:r>
              <a:rPr b="0" i="0" lang="fr" sz="1100" u="none" cap="none" strike="noStrike">
                <a:solidFill>
                  <a:srgbClr val="213A8E"/>
                </a:solidFill>
                <a:latin typeface="Barlow"/>
                <a:ea typeface="Barlow"/>
                <a:cs typeface="Barlow"/>
                <a:sym typeface="Barlow"/>
              </a:rPr>
              <a:t>Des trames d’animation type pour 2 ateliers collectifs autour de l’assistant vocal : </a:t>
            </a:r>
            <a:endParaRPr b="0" i="0" sz="1100" u="none" cap="none" strike="noStrike">
              <a:solidFill>
                <a:srgbClr val="213A8E"/>
              </a:solidFill>
              <a:latin typeface="Barlow"/>
              <a:ea typeface="Barlow"/>
              <a:cs typeface="Barlow"/>
              <a:sym typeface="Barlow"/>
            </a:endParaRPr>
          </a:p>
          <a:p>
            <a:pPr indent="-298450" lvl="1" marL="914400" marR="0" rtl="0" algn="l">
              <a:lnSpc>
                <a:spcPct val="115000"/>
              </a:lnSpc>
              <a:spcBef>
                <a:spcPts val="0"/>
              </a:spcBef>
              <a:spcAft>
                <a:spcPts val="0"/>
              </a:spcAft>
              <a:buClr>
                <a:schemeClr val="dk1"/>
              </a:buClr>
              <a:buSzPts val="1100"/>
              <a:buFont typeface="Barlow"/>
              <a:buChar char="○"/>
            </a:pPr>
            <a:r>
              <a:rPr b="0" i="0" lang="fr" sz="1100" u="none" cap="none" strike="noStrike">
                <a:solidFill>
                  <a:srgbClr val="213A8E"/>
                </a:solidFill>
                <a:latin typeface="Barlow"/>
                <a:ea typeface="Barlow"/>
                <a:cs typeface="Barlow"/>
                <a:sym typeface="Barlow"/>
              </a:rPr>
              <a:t>Découvrir l’assistant vocal : </a:t>
            </a:r>
            <a:r>
              <a:rPr b="0" i="0" lang="fr" sz="1100" cap="none" strike="noStrike">
                <a:solidFill>
                  <a:schemeClr val="dk1"/>
                </a:solidFill>
                <a:latin typeface="Arial"/>
                <a:ea typeface="Arial"/>
                <a:cs typeface="Arial"/>
                <a:sym typeface="Arial"/>
              </a:rPr>
              <a:t>Assistant vocal Google 2 - Découvrir un assistant vocal (trame)</a:t>
            </a: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Barlow"/>
              <a:ea typeface="Barlow"/>
              <a:cs typeface="Barlow"/>
              <a:sym typeface="Barlow"/>
            </a:endParaRPr>
          </a:p>
          <a:p>
            <a:pPr indent="-298450" lvl="1" marL="914400" marR="0" rtl="0" algn="l">
              <a:lnSpc>
                <a:spcPct val="115000"/>
              </a:lnSpc>
              <a:spcBef>
                <a:spcPts val="0"/>
              </a:spcBef>
              <a:spcAft>
                <a:spcPts val="0"/>
              </a:spcAft>
              <a:buClr>
                <a:schemeClr val="dk1"/>
              </a:buClr>
              <a:buSzPts val="1100"/>
              <a:buFont typeface="Barlow"/>
              <a:buChar char="○"/>
            </a:pPr>
            <a:r>
              <a:rPr b="0" i="0" lang="fr" sz="1100" u="none" cap="none" strike="noStrike">
                <a:solidFill>
                  <a:srgbClr val="213A8E"/>
                </a:solidFill>
                <a:latin typeface="Barlow"/>
                <a:ea typeface="Barlow"/>
                <a:cs typeface="Barlow"/>
                <a:sym typeface="Barlow"/>
              </a:rPr>
              <a:t>Paramétrer l’assistant vocal :</a:t>
            </a:r>
            <a:r>
              <a:rPr b="0" i="0" lang="fr" sz="1100" u="none" cap="none" strike="noStrike">
                <a:solidFill>
                  <a:schemeClr val="dk1"/>
                </a:solidFill>
                <a:latin typeface="Barlow"/>
                <a:ea typeface="Barlow"/>
                <a:cs typeface="Barlow"/>
                <a:sym typeface="Barlow"/>
              </a:rPr>
              <a:t> </a:t>
            </a:r>
            <a:r>
              <a:rPr lang="fr" sz="1100" u="none">
                <a:solidFill>
                  <a:schemeClr val="dk1"/>
                </a:solidFill>
              </a:rPr>
              <a:t>Assistant vocal Google 3 - Paramétrer un assistant vocal (trame)</a:t>
            </a:r>
            <a:endParaRPr b="0" i="0" sz="1100" u="none" cap="none" strike="noStrike">
              <a:solidFill>
                <a:schemeClr val="dk1"/>
              </a:solidFill>
              <a:latin typeface="Barlow"/>
              <a:ea typeface="Barlow"/>
              <a:cs typeface="Barlow"/>
              <a:sym typeface="Barlow"/>
            </a:endParaRPr>
          </a:p>
          <a:p>
            <a:pPr indent="-298450" lvl="0" marL="457200" marR="0" rtl="0" algn="l">
              <a:lnSpc>
                <a:spcPct val="115000"/>
              </a:lnSpc>
              <a:spcBef>
                <a:spcPts val="0"/>
              </a:spcBef>
              <a:spcAft>
                <a:spcPts val="0"/>
              </a:spcAft>
              <a:buClr>
                <a:schemeClr val="dk1"/>
              </a:buClr>
              <a:buSzPts val="1100"/>
              <a:buFont typeface="Barlow"/>
              <a:buChar char="●"/>
            </a:pPr>
            <a:r>
              <a:rPr b="0" i="0" lang="fr" sz="1100" u="none" cap="none" strike="noStrike">
                <a:solidFill>
                  <a:srgbClr val="213A8E"/>
                </a:solidFill>
                <a:latin typeface="Barlow"/>
                <a:ea typeface="Barlow"/>
                <a:cs typeface="Barlow"/>
                <a:sym typeface="Barlow"/>
              </a:rPr>
              <a:t>Un ensemble d’exercices fonctionnels d’investissement des compétences avec des séquences de travail et  appuyées par des supports de guidance à exploiter </a:t>
            </a:r>
            <a:r>
              <a:rPr b="0" i="0" lang="fr" sz="1100" u="none" cap="none" strike="noStrike">
                <a:solidFill>
                  <a:schemeClr val="dk1"/>
                </a:solidFill>
                <a:latin typeface="Barlow"/>
                <a:ea typeface="Barlow"/>
                <a:cs typeface="Barlow"/>
                <a:sym typeface="Barlow"/>
              </a:rPr>
              <a:t>: </a:t>
            </a:r>
            <a:r>
              <a:rPr lang="fr" sz="1100" u="none">
                <a:solidFill>
                  <a:schemeClr val="dk1"/>
                </a:solidFill>
              </a:rPr>
              <a:t>Assistant vocal Google 4 - Activités fonctionnelles (trame)</a:t>
            </a:r>
            <a:endParaRPr b="0" i="0" sz="1100" u="none" cap="none" strike="noStrike">
              <a:solidFill>
                <a:schemeClr val="dk1"/>
              </a:solidFill>
              <a:latin typeface="Barlow"/>
              <a:ea typeface="Barlow"/>
              <a:cs typeface="Barlow"/>
              <a:sym typeface="Barlow"/>
            </a:endParaRPr>
          </a:p>
          <a:p>
            <a:pPr indent="-298450" lvl="0" marL="457200" marR="0" rtl="0" algn="l">
              <a:lnSpc>
                <a:spcPct val="115000"/>
              </a:lnSpc>
              <a:spcBef>
                <a:spcPts val="0"/>
              </a:spcBef>
              <a:spcAft>
                <a:spcPts val="0"/>
              </a:spcAft>
              <a:buClr>
                <a:schemeClr val="dk1"/>
              </a:buClr>
              <a:buSzPts val="1100"/>
              <a:buFont typeface="Barlow"/>
              <a:buChar char="●"/>
            </a:pPr>
            <a:r>
              <a:rPr b="0" i="0" lang="fr" sz="1100" u="none" cap="none" strike="noStrike">
                <a:solidFill>
                  <a:srgbClr val="213A8E"/>
                </a:solidFill>
                <a:latin typeface="Barlow"/>
                <a:ea typeface="Barlow"/>
                <a:cs typeface="Barlow"/>
                <a:sym typeface="Barlow"/>
              </a:rPr>
              <a:t>Un mémo en Français simplifié à distribuer :</a:t>
            </a:r>
            <a:r>
              <a:rPr b="0" i="0" lang="fr" sz="1100" u="none" cap="none" strike="noStrike">
                <a:solidFill>
                  <a:schemeClr val="dk1"/>
                </a:solidFill>
                <a:latin typeface="Barlow"/>
                <a:ea typeface="Barlow"/>
                <a:cs typeface="Barlow"/>
                <a:sym typeface="Barlow"/>
              </a:rPr>
              <a:t> </a:t>
            </a:r>
            <a:r>
              <a:rPr lang="fr" sz="1100" u="none">
                <a:solidFill>
                  <a:schemeClr val="dk1"/>
                </a:solidFill>
              </a:rPr>
              <a:t>Assistant vocal Google 2 - Découvrir un assistant vocal (mémo) </a:t>
            </a:r>
            <a:endParaRPr sz="1100" u="none">
              <a:solidFill>
                <a:schemeClr val="dk1"/>
              </a:solidFill>
            </a:endParaRPr>
          </a:p>
          <a:p>
            <a:pPr indent="-298450" lvl="0" marL="457200" marR="0" rtl="0" algn="l">
              <a:lnSpc>
                <a:spcPct val="115000"/>
              </a:lnSpc>
              <a:spcBef>
                <a:spcPts val="0"/>
              </a:spcBef>
              <a:spcAft>
                <a:spcPts val="0"/>
              </a:spcAft>
              <a:buClr>
                <a:schemeClr val="dk1"/>
              </a:buClr>
              <a:buSzPts val="1100"/>
              <a:buFont typeface="Barlow"/>
              <a:buChar char="●"/>
            </a:pPr>
            <a:r>
              <a:rPr b="0" i="0" lang="fr" sz="1100" u="none" cap="none" strike="noStrike">
                <a:solidFill>
                  <a:srgbClr val="213A8E"/>
                </a:solidFill>
                <a:latin typeface="Barlow"/>
                <a:ea typeface="Barlow"/>
                <a:cs typeface="Barlow"/>
                <a:sym typeface="Barlow"/>
              </a:rPr>
              <a:t>Des conseils d’animation adaptée : </a:t>
            </a:r>
            <a:r>
              <a:rPr lang="fr" sz="1100" u="none">
                <a:solidFill>
                  <a:schemeClr val="dk1"/>
                </a:solidFill>
              </a:rPr>
              <a:t>Guide Pédagogique - Animer des ateliers numériques adaptés à des personnes en situation de handicap intellectuels et/ou cognitifs	</a:t>
            </a:r>
            <a:endParaRPr b="0" i="0" sz="1400" u="none" cap="none" strike="noStrike">
              <a:solidFill>
                <a:schemeClr val="dk1"/>
              </a:solidFill>
              <a:latin typeface="Arial"/>
              <a:ea typeface="Arial"/>
              <a:cs typeface="Arial"/>
              <a:sym typeface="Arial"/>
            </a:endParaRPr>
          </a:p>
        </p:txBody>
      </p:sp>
      <p:sp>
        <p:nvSpPr>
          <p:cNvPr id="77" name="Google Shape;77;p2"/>
          <p:cNvSpPr txBox="1"/>
          <p:nvPr/>
        </p:nvSpPr>
        <p:spPr>
          <a:xfrm>
            <a:off x="425450" y="5034275"/>
            <a:ext cx="4508400" cy="429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1500"/>
              <a:buFont typeface="Arial"/>
              <a:buNone/>
            </a:pPr>
            <a:r>
              <a:rPr b="1" i="0" lang="fr" sz="1500" u="none" cap="none" strike="noStrike">
                <a:solidFill>
                  <a:srgbClr val="213A8E"/>
                </a:solidFill>
                <a:latin typeface="Arial"/>
                <a:ea typeface="Arial"/>
                <a:cs typeface="Arial"/>
                <a:sym typeface="Arial"/>
              </a:rPr>
              <a:t>Proposition de kit pédagogique</a:t>
            </a:r>
            <a:endParaRPr b="1" i="0" sz="100" u="none" cap="none" strike="noStrike">
              <a:solidFill>
                <a:srgbClr val="213A8E"/>
              </a:solidFill>
              <a:latin typeface="Fira Sans"/>
              <a:ea typeface="Fira Sans"/>
              <a:cs typeface="Fira Sans"/>
              <a:sym typeface="Fira Sans"/>
            </a:endParaRPr>
          </a:p>
        </p:txBody>
      </p:sp>
      <p:grpSp>
        <p:nvGrpSpPr>
          <p:cNvPr id="78" name="Google Shape;78;p2"/>
          <p:cNvGrpSpPr/>
          <p:nvPr/>
        </p:nvGrpSpPr>
        <p:grpSpPr>
          <a:xfrm>
            <a:off x="6902070" y="507707"/>
            <a:ext cx="511808" cy="487234"/>
            <a:chOff x="-42617300" y="3587775"/>
            <a:chExt cx="306950" cy="310875"/>
          </a:xfrm>
        </p:grpSpPr>
        <p:sp>
          <p:nvSpPr>
            <p:cNvPr id="79" name="Google Shape;79;p2"/>
            <p:cNvSpPr/>
            <p:nvPr/>
          </p:nvSpPr>
          <p:spPr>
            <a:xfrm>
              <a:off x="-42617300" y="3587775"/>
              <a:ext cx="306950" cy="310875"/>
            </a:xfrm>
            <a:custGeom>
              <a:rect b="b" l="l" r="r" t="t"/>
              <a:pathLst>
                <a:path extrusionOk="0" h="12435" w="12278">
                  <a:moveTo>
                    <a:pt x="5905" y="860"/>
                  </a:moveTo>
                  <a:cubicBezTo>
                    <a:pt x="6421" y="860"/>
                    <a:pt x="6926" y="1412"/>
                    <a:pt x="7341" y="2467"/>
                  </a:cubicBezTo>
                  <a:cubicBezTo>
                    <a:pt x="6837" y="2593"/>
                    <a:pt x="6365" y="2782"/>
                    <a:pt x="5892" y="3003"/>
                  </a:cubicBezTo>
                  <a:cubicBezTo>
                    <a:pt x="5419" y="2782"/>
                    <a:pt x="4947" y="2593"/>
                    <a:pt x="4443" y="2467"/>
                  </a:cubicBezTo>
                  <a:cubicBezTo>
                    <a:pt x="4893" y="1381"/>
                    <a:pt x="5404" y="860"/>
                    <a:pt x="5905" y="860"/>
                  </a:cubicBezTo>
                  <a:close/>
                  <a:moveTo>
                    <a:pt x="4191" y="3255"/>
                  </a:moveTo>
                  <a:cubicBezTo>
                    <a:pt x="4443" y="3349"/>
                    <a:pt x="4632" y="3381"/>
                    <a:pt x="4884" y="3475"/>
                  </a:cubicBezTo>
                  <a:cubicBezTo>
                    <a:pt x="4726" y="3538"/>
                    <a:pt x="4600" y="3601"/>
                    <a:pt x="4443" y="3696"/>
                  </a:cubicBezTo>
                  <a:cubicBezTo>
                    <a:pt x="4285" y="3790"/>
                    <a:pt x="4159" y="3853"/>
                    <a:pt x="4002" y="3948"/>
                  </a:cubicBezTo>
                  <a:cubicBezTo>
                    <a:pt x="4096" y="3727"/>
                    <a:pt x="4159" y="3507"/>
                    <a:pt x="4191" y="3255"/>
                  </a:cubicBezTo>
                  <a:close/>
                  <a:moveTo>
                    <a:pt x="7625" y="3318"/>
                  </a:moveTo>
                  <a:cubicBezTo>
                    <a:pt x="7688" y="3507"/>
                    <a:pt x="7751" y="3727"/>
                    <a:pt x="7782" y="3979"/>
                  </a:cubicBezTo>
                  <a:cubicBezTo>
                    <a:pt x="7499" y="3790"/>
                    <a:pt x="7247" y="3633"/>
                    <a:pt x="6963" y="3507"/>
                  </a:cubicBezTo>
                  <a:cubicBezTo>
                    <a:pt x="7184" y="3412"/>
                    <a:pt x="7404" y="3349"/>
                    <a:pt x="7625" y="3318"/>
                  </a:cubicBezTo>
                  <a:close/>
                  <a:moveTo>
                    <a:pt x="2611" y="3034"/>
                  </a:moveTo>
                  <a:cubicBezTo>
                    <a:pt x="2846" y="3034"/>
                    <a:pt x="3110" y="3054"/>
                    <a:pt x="3403" y="3097"/>
                  </a:cubicBezTo>
                  <a:cubicBezTo>
                    <a:pt x="3309" y="3570"/>
                    <a:pt x="3183" y="4042"/>
                    <a:pt x="3151" y="4609"/>
                  </a:cubicBezTo>
                  <a:cubicBezTo>
                    <a:pt x="2742" y="4924"/>
                    <a:pt x="2363" y="5240"/>
                    <a:pt x="1954" y="5586"/>
                  </a:cubicBezTo>
                  <a:cubicBezTo>
                    <a:pt x="712" y="4068"/>
                    <a:pt x="945" y="3034"/>
                    <a:pt x="2611" y="3034"/>
                  </a:cubicBezTo>
                  <a:close/>
                  <a:moveTo>
                    <a:pt x="9301" y="3075"/>
                  </a:moveTo>
                  <a:cubicBezTo>
                    <a:pt x="10879" y="3075"/>
                    <a:pt x="11079" y="4102"/>
                    <a:pt x="9862" y="5618"/>
                  </a:cubicBezTo>
                  <a:cubicBezTo>
                    <a:pt x="9515" y="5271"/>
                    <a:pt x="9137" y="4924"/>
                    <a:pt x="8696" y="4641"/>
                  </a:cubicBezTo>
                  <a:cubicBezTo>
                    <a:pt x="8601" y="4137"/>
                    <a:pt x="8538" y="3601"/>
                    <a:pt x="8412" y="3160"/>
                  </a:cubicBezTo>
                  <a:cubicBezTo>
                    <a:pt x="8746" y="3102"/>
                    <a:pt x="9042" y="3075"/>
                    <a:pt x="9301" y="3075"/>
                  </a:cubicBezTo>
                  <a:close/>
                  <a:moveTo>
                    <a:pt x="8822" y="5744"/>
                  </a:moveTo>
                  <a:cubicBezTo>
                    <a:pt x="9011" y="5901"/>
                    <a:pt x="9169" y="6059"/>
                    <a:pt x="9326" y="6216"/>
                  </a:cubicBezTo>
                  <a:cubicBezTo>
                    <a:pt x="9169" y="6374"/>
                    <a:pt x="8980" y="6531"/>
                    <a:pt x="8822" y="6689"/>
                  </a:cubicBezTo>
                  <a:lnTo>
                    <a:pt x="8822" y="5744"/>
                  </a:lnTo>
                  <a:close/>
                  <a:moveTo>
                    <a:pt x="3025" y="5775"/>
                  </a:moveTo>
                  <a:lnTo>
                    <a:pt x="3025" y="6720"/>
                  </a:lnTo>
                  <a:cubicBezTo>
                    <a:pt x="2836" y="6563"/>
                    <a:pt x="2679" y="6405"/>
                    <a:pt x="2521" y="6248"/>
                  </a:cubicBezTo>
                  <a:cubicBezTo>
                    <a:pt x="2679" y="6090"/>
                    <a:pt x="2868" y="5933"/>
                    <a:pt x="3025" y="5775"/>
                  </a:cubicBezTo>
                  <a:close/>
                  <a:moveTo>
                    <a:pt x="5892" y="3885"/>
                  </a:moveTo>
                  <a:cubicBezTo>
                    <a:pt x="6617" y="4200"/>
                    <a:pt x="7278" y="4609"/>
                    <a:pt x="7908" y="5082"/>
                  </a:cubicBezTo>
                  <a:cubicBezTo>
                    <a:pt x="8003" y="5838"/>
                    <a:pt x="8003" y="6626"/>
                    <a:pt x="7908" y="7413"/>
                  </a:cubicBezTo>
                  <a:cubicBezTo>
                    <a:pt x="7278" y="7823"/>
                    <a:pt x="6585" y="8232"/>
                    <a:pt x="5892" y="8579"/>
                  </a:cubicBezTo>
                  <a:cubicBezTo>
                    <a:pt x="5545" y="8421"/>
                    <a:pt x="5230" y="8232"/>
                    <a:pt x="4884" y="8043"/>
                  </a:cubicBezTo>
                  <a:cubicBezTo>
                    <a:pt x="4537" y="7823"/>
                    <a:pt x="4191" y="7634"/>
                    <a:pt x="3876" y="7413"/>
                  </a:cubicBezTo>
                  <a:cubicBezTo>
                    <a:pt x="3844" y="6657"/>
                    <a:pt x="3844" y="5870"/>
                    <a:pt x="3876" y="5082"/>
                  </a:cubicBezTo>
                  <a:cubicBezTo>
                    <a:pt x="4191" y="4830"/>
                    <a:pt x="4537" y="4641"/>
                    <a:pt x="4884" y="4452"/>
                  </a:cubicBezTo>
                  <a:cubicBezTo>
                    <a:pt x="5230" y="4263"/>
                    <a:pt x="5577" y="4042"/>
                    <a:pt x="5892" y="3885"/>
                  </a:cubicBezTo>
                  <a:close/>
                  <a:moveTo>
                    <a:pt x="4033" y="8516"/>
                  </a:moveTo>
                  <a:cubicBezTo>
                    <a:pt x="4159" y="8579"/>
                    <a:pt x="4317" y="8674"/>
                    <a:pt x="4474" y="8737"/>
                  </a:cubicBezTo>
                  <a:cubicBezTo>
                    <a:pt x="4632" y="8831"/>
                    <a:pt x="4758" y="8894"/>
                    <a:pt x="4915" y="8989"/>
                  </a:cubicBezTo>
                  <a:cubicBezTo>
                    <a:pt x="4663" y="9052"/>
                    <a:pt x="4474" y="9146"/>
                    <a:pt x="4254" y="9178"/>
                  </a:cubicBezTo>
                  <a:cubicBezTo>
                    <a:pt x="4159" y="8926"/>
                    <a:pt x="4096" y="8737"/>
                    <a:pt x="4033" y="8516"/>
                  </a:cubicBezTo>
                  <a:close/>
                  <a:moveTo>
                    <a:pt x="7782" y="8516"/>
                  </a:moveTo>
                  <a:cubicBezTo>
                    <a:pt x="7751" y="8737"/>
                    <a:pt x="7688" y="8989"/>
                    <a:pt x="7625" y="9178"/>
                  </a:cubicBezTo>
                  <a:cubicBezTo>
                    <a:pt x="7404" y="9083"/>
                    <a:pt x="7184" y="9052"/>
                    <a:pt x="6963" y="8989"/>
                  </a:cubicBezTo>
                  <a:cubicBezTo>
                    <a:pt x="7278" y="8831"/>
                    <a:pt x="7499" y="8674"/>
                    <a:pt x="7782" y="8516"/>
                  </a:cubicBezTo>
                  <a:close/>
                  <a:moveTo>
                    <a:pt x="1954" y="6846"/>
                  </a:moveTo>
                  <a:cubicBezTo>
                    <a:pt x="2300" y="7193"/>
                    <a:pt x="2710" y="7571"/>
                    <a:pt x="3151" y="7823"/>
                  </a:cubicBezTo>
                  <a:cubicBezTo>
                    <a:pt x="3214" y="8358"/>
                    <a:pt x="3309" y="8863"/>
                    <a:pt x="3403" y="9335"/>
                  </a:cubicBezTo>
                  <a:cubicBezTo>
                    <a:pt x="3090" y="9388"/>
                    <a:pt x="2806" y="9414"/>
                    <a:pt x="2555" y="9414"/>
                  </a:cubicBezTo>
                  <a:cubicBezTo>
                    <a:pt x="1015" y="9414"/>
                    <a:pt x="681" y="8445"/>
                    <a:pt x="1954" y="6846"/>
                  </a:cubicBezTo>
                  <a:close/>
                  <a:moveTo>
                    <a:pt x="9925" y="6846"/>
                  </a:moveTo>
                  <a:lnTo>
                    <a:pt x="9925" y="6846"/>
                  </a:lnTo>
                  <a:cubicBezTo>
                    <a:pt x="11167" y="8392"/>
                    <a:pt x="10934" y="9430"/>
                    <a:pt x="9267" y="9430"/>
                  </a:cubicBezTo>
                  <a:cubicBezTo>
                    <a:pt x="9032" y="9430"/>
                    <a:pt x="8768" y="9410"/>
                    <a:pt x="8475" y="9367"/>
                  </a:cubicBezTo>
                  <a:cubicBezTo>
                    <a:pt x="8538" y="8894"/>
                    <a:pt x="8664" y="8390"/>
                    <a:pt x="8727" y="7823"/>
                  </a:cubicBezTo>
                  <a:cubicBezTo>
                    <a:pt x="9137" y="7508"/>
                    <a:pt x="9515" y="7193"/>
                    <a:pt x="9925" y="6846"/>
                  </a:cubicBezTo>
                  <a:close/>
                  <a:moveTo>
                    <a:pt x="5924" y="9461"/>
                  </a:moveTo>
                  <a:cubicBezTo>
                    <a:pt x="6396" y="9650"/>
                    <a:pt x="6869" y="9839"/>
                    <a:pt x="7404" y="9965"/>
                  </a:cubicBezTo>
                  <a:cubicBezTo>
                    <a:pt x="6962" y="11056"/>
                    <a:pt x="6440" y="11607"/>
                    <a:pt x="5922" y="11607"/>
                  </a:cubicBezTo>
                  <a:cubicBezTo>
                    <a:pt x="5408" y="11607"/>
                    <a:pt x="4898" y="11064"/>
                    <a:pt x="4474" y="9965"/>
                  </a:cubicBezTo>
                  <a:cubicBezTo>
                    <a:pt x="4978" y="9839"/>
                    <a:pt x="5451" y="9650"/>
                    <a:pt x="5924" y="9461"/>
                  </a:cubicBezTo>
                  <a:close/>
                  <a:moveTo>
                    <a:pt x="5931" y="1"/>
                  </a:moveTo>
                  <a:cubicBezTo>
                    <a:pt x="5817" y="1"/>
                    <a:pt x="5699" y="14"/>
                    <a:pt x="5577" y="41"/>
                  </a:cubicBezTo>
                  <a:cubicBezTo>
                    <a:pt x="4632" y="262"/>
                    <a:pt x="4002" y="1333"/>
                    <a:pt x="3655" y="2278"/>
                  </a:cubicBezTo>
                  <a:cubicBezTo>
                    <a:pt x="3326" y="2223"/>
                    <a:pt x="2973" y="2187"/>
                    <a:pt x="2624" y="2187"/>
                  </a:cubicBezTo>
                  <a:cubicBezTo>
                    <a:pt x="1770" y="2187"/>
                    <a:pt x="939" y="2404"/>
                    <a:pt x="536" y="3097"/>
                  </a:cubicBezTo>
                  <a:cubicBezTo>
                    <a:pt x="1" y="4074"/>
                    <a:pt x="662" y="5334"/>
                    <a:pt x="1387" y="6216"/>
                  </a:cubicBezTo>
                  <a:cubicBezTo>
                    <a:pt x="788" y="6972"/>
                    <a:pt x="158" y="8043"/>
                    <a:pt x="379" y="8926"/>
                  </a:cubicBezTo>
                  <a:cubicBezTo>
                    <a:pt x="599" y="9650"/>
                    <a:pt x="1166" y="10028"/>
                    <a:pt x="1922" y="10186"/>
                  </a:cubicBezTo>
                  <a:cubicBezTo>
                    <a:pt x="2157" y="10241"/>
                    <a:pt x="2410" y="10266"/>
                    <a:pt x="2668" y="10266"/>
                  </a:cubicBezTo>
                  <a:cubicBezTo>
                    <a:pt x="2998" y="10266"/>
                    <a:pt x="3337" y="10225"/>
                    <a:pt x="3655" y="10154"/>
                  </a:cubicBezTo>
                  <a:cubicBezTo>
                    <a:pt x="4221" y="11678"/>
                    <a:pt x="5076" y="12434"/>
                    <a:pt x="5929" y="12434"/>
                  </a:cubicBezTo>
                  <a:cubicBezTo>
                    <a:pt x="6786" y="12434"/>
                    <a:pt x="7639" y="11670"/>
                    <a:pt x="8192" y="10154"/>
                  </a:cubicBezTo>
                  <a:cubicBezTo>
                    <a:pt x="8550" y="10215"/>
                    <a:pt x="8882" y="10243"/>
                    <a:pt x="9186" y="10243"/>
                  </a:cubicBezTo>
                  <a:cubicBezTo>
                    <a:pt x="11589" y="10243"/>
                    <a:pt x="12278" y="8453"/>
                    <a:pt x="10460" y="6216"/>
                  </a:cubicBezTo>
                  <a:cubicBezTo>
                    <a:pt x="12272" y="4014"/>
                    <a:pt x="11618" y="2182"/>
                    <a:pt x="9217" y="2182"/>
                  </a:cubicBezTo>
                  <a:cubicBezTo>
                    <a:pt x="8904" y="2182"/>
                    <a:pt x="8562" y="2213"/>
                    <a:pt x="8192" y="2278"/>
                  </a:cubicBezTo>
                  <a:cubicBezTo>
                    <a:pt x="7765" y="1139"/>
                    <a:pt x="7004" y="1"/>
                    <a:pt x="5931" y="1"/>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2"/>
            <p:cNvSpPr/>
            <p:nvPr/>
          </p:nvSpPr>
          <p:spPr>
            <a:xfrm>
              <a:off x="-42500725" y="3712425"/>
              <a:ext cx="63025" cy="62275"/>
            </a:xfrm>
            <a:custGeom>
              <a:rect b="b" l="l" r="r" t="t"/>
              <a:pathLst>
                <a:path extrusionOk="0" h="2491" w="2521">
                  <a:moveTo>
                    <a:pt x="1313" y="0"/>
                  </a:moveTo>
                  <a:cubicBezTo>
                    <a:pt x="1295" y="0"/>
                    <a:pt x="1278" y="1"/>
                    <a:pt x="1261" y="1"/>
                  </a:cubicBezTo>
                  <a:cubicBezTo>
                    <a:pt x="599" y="1"/>
                    <a:pt x="0" y="569"/>
                    <a:pt x="63" y="1230"/>
                  </a:cubicBezTo>
                  <a:cubicBezTo>
                    <a:pt x="0" y="1955"/>
                    <a:pt x="567" y="2490"/>
                    <a:pt x="1261" y="2490"/>
                  </a:cubicBezTo>
                  <a:cubicBezTo>
                    <a:pt x="1954" y="2490"/>
                    <a:pt x="2521" y="1955"/>
                    <a:pt x="2489" y="1230"/>
                  </a:cubicBezTo>
                  <a:cubicBezTo>
                    <a:pt x="2489" y="585"/>
                    <a:pt x="1980" y="0"/>
                    <a:pt x="1313" y="0"/>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1" name="Google Shape;81;p2"/>
          <p:cNvSpPr txBox="1"/>
          <p:nvPr/>
        </p:nvSpPr>
        <p:spPr>
          <a:xfrm rot="5400000">
            <a:off x="6207900" y="8895825"/>
            <a:ext cx="184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rgbClr val="213A8E"/>
                </a:solidFill>
                <a:latin typeface="Arial"/>
                <a:ea typeface="Arial"/>
                <a:cs typeface="Arial"/>
                <a:sym typeface="Arial"/>
              </a:rPr>
              <a:t>PARCOURS </a:t>
            </a:r>
            <a:endParaRPr b="1" i="0" sz="1800" u="none" cap="none" strike="noStrike">
              <a:solidFill>
                <a:srgbClr val="213A8E"/>
              </a:solidFill>
              <a:latin typeface="Arial"/>
              <a:ea typeface="Arial"/>
              <a:cs typeface="Arial"/>
              <a:sym typeface="Arial"/>
            </a:endParaRPr>
          </a:p>
        </p:txBody>
      </p:sp>
      <p:sp>
        <p:nvSpPr>
          <p:cNvPr id="82" name="Google Shape;82;p2"/>
          <p:cNvSpPr txBox="1"/>
          <p:nvPr/>
        </p:nvSpPr>
        <p:spPr>
          <a:xfrm>
            <a:off x="457200" y="457200"/>
            <a:ext cx="5724600" cy="4259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chemeClr val="hlink"/>
                </a:solidFill>
                <a:latin typeface="Arial"/>
                <a:ea typeface="Arial"/>
                <a:cs typeface="Arial"/>
                <a:sym typeface="Arial"/>
              </a:rPr>
              <a:t>Choix pédagogiques</a:t>
            </a:r>
            <a:endParaRPr b="1" i="0" sz="1500" u="none" cap="none" strike="noStrike">
              <a:solidFill>
                <a:schemeClr val="hlink"/>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chemeClr val="hlink"/>
                </a:solidFill>
                <a:latin typeface="Arial"/>
                <a:ea typeface="Arial"/>
                <a:cs typeface="Arial"/>
                <a:sym typeface="Arial"/>
              </a:rPr>
              <a:t>L’ensemble pédagogique ici présenté pour utiliser OK Google sur son smartphone, repose essentiellement sur la séquentialisation des tâches numériques et leurs  usages dans un cadre fonctionnel. Séquencer une tâche numérique est particulièrement efficace pour suivre une procédure complexe d’un point de vue cognitif et, à terme, automatiser la tâche. S'entraîner dans un cadre fonctionnel, c’est à dire dans son environnement de vie, facilite aussi la mémorisation et donne du sens à la tâche. Nous proposons plusieurs exemples de mobilisation de la séquentialisation : </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chemeClr val="hlink"/>
                </a:solidFill>
                <a:latin typeface="Arial"/>
                <a:ea typeface="Arial"/>
                <a:cs typeface="Arial"/>
                <a:sym typeface="Arial"/>
              </a:rPr>
              <a:t>avec une lecture horizontale, </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chemeClr val="hlink"/>
                </a:solidFill>
                <a:latin typeface="Arial"/>
                <a:ea typeface="Arial"/>
                <a:cs typeface="Arial"/>
                <a:sym typeface="Arial"/>
              </a:rPr>
              <a:t>avec une lecture verticale,</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chemeClr val="hlink"/>
                </a:solidFill>
                <a:latin typeface="Arial"/>
                <a:ea typeface="Arial"/>
                <a:cs typeface="Arial"/>
                <a:sym typeface="Arial"/>
              </a:rPr>
              <a:t>en “soliloque”</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chemeClr val="hlink"/>
                </a:solidFill>
                <a:latin typeface="Arial"/>
                <a:ea typeface="Arial"/>
                <a:cs typeface="Arial"/>
                <a:sym typeface="Arial"/>
              </a:rPr>
              <a:t>avec un appui visuel par la photographie</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chemeClr val="hlink"/>
                </a:solidFill>
                <a:latin typeface="Arial"/>
                <a:ea typeface="Arial"/>
                <a:cs typeface="Arial"/>
                <a:sym typeface="Arial"/>
              </a:rPr>
              <a:t>avec un appui visuel par la pictographie</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chemeClr val="hlink"/>
                </a:solidFill>
                <a:latin typeface="Arial"/>
                <a:ea typeface="Arial"/>
                <a:cs typeface="Arial"/>
                <a:sym typeface="Arial"/>
              </a:rPr>
              <a:t>avec des textes courts écrits suivants les règles du FALC (Facile À Lire et à Comprendre)</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chemeClr val="hlink"/>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chemeClr val="hlink"/>
                </a:solidFill>
                <a:latin typeface="Arial"/>
                <a:ea typeface="Arial"/>
                <a:cs typeface="Arial"/>
                <a:sym typeface="Arial"/>
              </a:rPr>
              <a:t>Ces stratégies pédagogiques visant la facilitation de la mémoire et la généralisation des apprentissages s’expriment dans des exercices individuels. N’hésitez pas à les adapter aux besoins des gens que vous accompagnez et des réalités des contextes que vous rencontrez.</a:t>
            </a:r>
            <a:endParaRPr b="0" i="0" sz="1100" u="none" cap="none" strike="noStrike">
              <a:solidFill>
                <a:schemeClr val="hlink"/>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3"/>
          <p:cNvSpPr txBox="1"/>
          <p:nvPr/>
        </p:nvSpPr>
        <p:spPr>
          <a:xfrm>
            <a:off x="914400" y="457200"/>
            <a:ext cx="6106500" cy="7647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Des ressources pour créer vos propres outils</a:t>
            </a:r>
            <a:endParaRPr b="1" i="0" sz="1500" u="none" cap="none" strike="noStrike">
              <a:solidFill>
                <a:srgbClr val="213A8E"/>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Séquencer une tâche : </a:t>
            </a:r>
            <a:endParaRPr b="1" i="0" sz="1100" u="none" cap="none" strike="noStrike">
              <a:solidFill>
                <a:srgbClr val="213A8E"/>
              </a:solidFill>
              <a:latin typeface="Arial"/>
              <a:ea typeface="Arial"/>
              <a:cs typeface="Arial"/>
              <a:sym typeface="Arial"/>
            </a:endParaRPr>
          </a:p>
          <a:p>
            <a:pPr indent="-298450" lvl="0" marL="457200" marR="0" rtl="0" algn="l">
              <a:lnSpc>
                <a:spcPct val="100000"/>
              </a:lnSpc>
              <a:spcBef>
                <a:spcPts val="10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Que ce soit pour étayer les apprentissages, décrire un protocole à respecter ou même faciliter l’autonomie, la création d’un séquentiel est une activité chronophage et complexe que pratiquent régulièrement les parents ou les professionnels. Une aide bienvenue peut vous être apportée grâce à l’IA : GoblinTools séquence pour vous votre activité et le résultat est plutôt bluffant ! </a:t>
            </a:r>
            <a:endParaRPr b="0"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À noter : l’interface est en anglais. </a:t>
            </a:r>
            <a:endParaRPr b="0"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rPr b="0" i="0" lang="fr" sz="1100" u="none" cap="none" strike="noStrike">
                <a:solidFill>
                  <a:schemeClr val="dk1"/>
                </a:solidFill>
                <a:latin typeface="Arial"/>
                <a:ea typeface="Arial"/>
                <a:cs typeface="Arial"/>
                <a:sym typeface="Arial"/>
              </a:rPr>
              <a:t>🔗</a:t>
            </a:r>
            <a:r>
              <a:rPr b="0" i="1" lang="fr" sz="1100" u="none" cap="none" strike="noStrike">
                <a:solidFill>
                  <a:schemeClr val="dk1"/>
                </a:solidFill>
                <a:latin typeface="Arial"/>
                <a:ea typeface="Arial"/>
                <a:cs typeface="Arial"/>
                <a:sym typeface="Arial"/>
              </a:rPr>
              <a:t> : </a:t>
            </a:r>
            <a:r>
              <a:rPr b="0" i="1" lang="fr" sz="1100" u="sng" cap="none" strike="noStrike">
                <a:solidFill>
                  <a:srgbClr val="1155CC"/>
                </a:solidFill>
                <a:latin typeface="Arial"/>
                <a:ea typeface="Arial"/>
                <a:cs typeface="Arial"/>
                <a:sym typeface="Arial"/>
                <a:hlinkClick r:id="rId3">
                  <a:extLst>
                    <a:ext uri="{A12FA001-AC4F-418D-AE19-62706E023703}">
                      <ahyp:hlinkClr val="tx"/>
                    </a:ext>
                  </a:extLst>
                </a:hlinkClick>
              </a:rPr>
              <a:t>https://goblin.tools/</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1" i="0" lang="fr" sz="1100" u="none" cap="none" strike="noStrike">
                <a:solidFill>
                  <a:srgbClr val="213A8E"/>
                </a:solidFill>
                <a:latin typeface="Arial"/>
                <a:ea typeface="Arial"/>
                <a:cs typeface="Arial"/>
                <a:sym typeface="Arial"/>
              </a:rPr>
              <a:t>En Facile À Lire et à Comprendre : </a:t>
            </a:r>
            <a:endParaRPr b="1" i="0" sz="1100" u="none" cap="none" strike="noStrike">
              <a:solidFill>
                <a:srgbClr val="213A8E"/>
              </a:solidFill>
              <a:latin typeface="Arial"/>
              <a:ea typeface="Arial"/>
              <a:cs typeface="Arial"/>
              <a:sym typeface="Arial"/>
            </a:endParaRPr>
          </a:p>
          <a:p>
            <a:pPr indent="-298450" lvl="0" marL="457200" marR="0" rtl="0" algn="l">
              <a:lnSpc>
                <a:spcPct val="115000"/>
              </a:lnSpc>
              <a:spcBef>
                <a:spcPts val="10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Vous </a:t>
            </a:r>
            <a:r>
              <a:rPr lang="fr" sz="1100">
                <a:solidFill>
                  <a:srgbClr val="213A8E"/>
                </a:solidFill>
              </a:rPr>
              <a:t>avez des doutes sur</a:t>
            </a:r>
            <a:r>
              <a:rPr b="0" i="0" lang="fr" sz="1100" u="none" cap="none" strike="noStrike">
                <a:solidFill>
                  <a:srgbClr val="213A8E"/>
                </a:solidFill>
                <a:latin typeface="Arial"/>
                <a:ea typeface="Arial"/>
                <a:cs typeface="Arial"/>
                <a:sym typeface="Arial"/>
              </a:rPr>
              <a:t> l’accessibilité de votre texte ? Premier réflexe, vérifiez-le avec des personnes concernées. Un petit coup de pouce ? La plateforme LIREC vous aide à rendre vos documents accessibles : Écrivez votre texte et la plateforme vous indique les difficultés d’accessibilité liés aux règles du FALC.</a:t>
            </a:r>
            <a:endParaRPr b="0" i="0" sz="1100" u="none" cap="none" strike="noStrike">
              <a:solidFill>
                <a:srgbClr val="213A8E"/>
              </a:solidFill>
              <a:latin typeface="Arial"/>
              <a:ea typeface="Arial"/>
              <a:cs typeface="Arial"/>
              <a:sym typeface="Arial"/>
            </a:endParaRPr>
          </a:p>
          <a:p>
            <a:pPr indent="0" lvl="0" marL="457200" marR="0" rtl="0" algn="l">
              <a:lnSpc>
                <a:spcPct val="115000"/>
              </a:lnSpc>
              <a:spcBef>
                <a:spcPts val="0"/>
              </a:spcBef>
              <a:spcAft>
                <a:spcPts val="0"/>
              </a:spcAft>
              <a:buClr>
                <a:schemeClr val="dk1"/>
              </a:buClr>
              <a:buSzPts val="1100"/>
              <a:buFont typeface="Arial"/>
              <a:buNone/>
            </a:pPr>
            <a:r>
              <a:rPr b="0" i="1" lang="fr" sz="1100" u="none" cap="none" strike="noStrike">
                <a:solidFill>
                  <a:schemeClr val="dk1"/>
                </a:solidFill>
                <a:latin typeface="Arial"/>
                <a:ea typeface="Arial"/>
                <a:cs typeface="Arial"/>
                <a:sym typeface="Arial"/>
              </a:rPr>
              <a:t>🔗 : </a:t>
            </a:r>
            <a:r>
              <a:rPr b="0" i="1" lang="fr" sz="1100" u="sng" cap="none" strike="noStrike">
                <a:solidFill>
                  <a:srgbClr val="1155CC"/>
                </a:solidFill>
                <a:latin typeface="Arial"/>
                <a:ea typeface="Arial"/>
                <a:cs typeface="Arial"/>
                <a:sym typeface="Arial"/>
                <a:hlinkClick r:id="rId4">
                  <a:extLst>
                    <a:ext uri="{A12FA001-AC4F-418D-AE19-62706E023703}">
                      <ahyp:hlinkClr val="tx"/>
                    </a:ext>
                  </a:extLst>
                </a:hlinkClick>
              </a:rPr>
              <a:t>https://sioux.univ-paris8.fr/lirec/</a:t>
            </a:r>
            <a:endParaRPr b="0" i="0" sz="1100" u="none" cap="none" strike="noStrike">
              <a:solidFill>
                <a:schemeClr val="dk1"/>
              </a:solidFill>
              <a:latin typeface="Arial"/>
              <a:ea typeface="Arial"/>
              <a:cs typeface="Arial"/>
              <a:sym typeface="Arial"/>
            </a:endParaRPr>
          </a:p>
          <a:p>
            <a:pPr indent="-298450" lvl="0" marL="457200" marR="0" rtl="0" algn="l">
              <a:lnSpc>
                <a:spcPct val="115000"/>
              </a:lnSpc>
              <a:spcBef>
                <a:spcPts val="10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Besoin d’un coup de main pour transcrire une phrase simple ? FALC’on propose un transcripteur automatique de textes de moins de 300 mots. C’est perfectible mais utile.</a:t>
            </a:r>
            <a:endParaRPr b="0" i="0" sz="1100" u="none" cap="none" strike="noStrike">
              <a:solidFill>
                <a:srgbClr val="213A8E"/>
              </a:solidFill>
              <a:latin typeface="Arial"/>
              <a:ea typeface="Arial"/>
              <a:cs typeface="Arial"/>
              <a:sym typeface="Arial"/>
            </a:endParaRPr>
          </a:p>
          <a:p>
            <a:pPr indent="0" lvl="0" marL="457200" marR="0" rtl="0" algn="l">
              <a:lnSpc>
                <a:spcPct val="115000"/>
              </a:lnSpc>
              <a:spcBef>
                <a:spcPts val="0"/>
              </a:spcBef>
              <a:spcAft>
                <a:spcPts val="0"/>
              </a:spcAft>
              <a:buClr>
                <a:schemeClr val="dk1"/>
              </a:buClr>
              <a:buSzPts val="1100"/>
              <a:buFont typeface="Arial"/>
              <a:buNone/>
            </a:pPr>
            <a:r>
              <a:rPr b="0" i="1" lang="fr" sz="1100" u="none" cap="none" strike="noStrike">
                <a:solidFill>
                  <a:schemeClr val="dk1"/>
                </a:solidFill>
                <a:latin typeface="Arial"/>
                <a:ea typeface="Arial"/>
                <a:cs typeface="Arial"/>
                <a:sym typeface="Arial"/>
              </a:rPr>
              <a:t>🔗 : </a:t>
            </a:r>
            <a:r>
              <a:rPr b="0" i="1" lang="fr" sz="1100" u="sng" cap="none" strike="noStrike">
                <a:solidFill>
                  <a:srgbClr val="1155CC"/>
                </a:solidFill>
                <a:latin typeface="Arial"/>
                <a:ea typeface="Arial"/>
                <a:cs typeface="Arial"/>
                <a:sym typeface="Arial"/>
                <a:hlinkClick r:id="rId5">
                  <a:extLst>
                    <a:ext uri="{A12FA001-AC4F-418D-AE19-62706E023703}">
                      <ahyp:hlinkClr val="tx"/>
                    </a:ext>
                  </a:extLst>
                </a:hlinkClick>
              </a:rPr>
              <a:t>https://www.falc-on.fr/</a:t>
            </a:r>
            <a:endParaRPr b="0" i="0" sz="1100" u="none" cap="none" strike="noStrike">
              <a:solidFill>
                <a:schemeClr val="dk1"/>
              </a:solidFill>
              <a:latin typeface="Arial"/>
              <a:ea typeface="Arial"/>
              <a:cs typeface="Arial"/>
              <a:sym typeface="Arial"/>
            </a:endParaRPr>
          </a:p>
          <a:p>
            <a:pPr indent="-298450" lvl="0" marL="457200" marR="0" rtl="0" algn="l">
              <a:lnSpc>
                <a:spcPct val="115000"/>
              </a:lnSpc>
              <a:spcBef>
                <a:spcPts val="10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Dur, dur de dire Internet ou Réseau en FALC ? FALC’Able propose un petit dictionnaire collaboratif de définitions écrites en FALC ou en français simplifié, testées et validées.</a:t>
            </a:r>
            <a:endParaRPr b="0" i="0" sz="1100" u="none" cap="none" strike="noStrike">
              <a:solidFill>
                <a:srgbClr val="213A8E"/>
              </a:solidFill>
              <a:latin typeface="Arial"/>
              <a:ea typeface="Arial"/>
              <a:cs typeface="Arial"/>
              <a:sym typeface="Arial"/>
            </a:endParaRPr>
          </a:p>
          <a:p>
            <a:pPr indent="0" lvl="0" marL="457200" marR="0" rtl="0" algn="l">
              <a:lnSpc>
                <a:spcPct val="115000"/>
              </a:lnSpc>
              <a:spcBef>
                <a:spcPts val="0"/>
              </a:spcBef>
              <a:spcAft>
                <a:spcPts val="0"/>
              </a:spcAft>
              <a:buClr>
                <a:srgbClr val="000000"/>
              </a:buClr>
              <a:buSzPts val="1100"/>
              <a:buFont typeface="Arial"/>
              <a:buNone/>
            </a:pPr>
            <a:r>
              <a:rPr b="0" i="1" lang="fr" sz="1100" u="none" cap="none" strike="noStrike">
                <a:solidFill>
                  <a:schemeClr val="dk1"/>
                </a:solidFill>
                <a:latin typeface="Arial"/>
                <a:ea typeface="Arial"/>
                <a:cs typeface="Arial"/>
                <a:sym typeface="Arial"/>
              </a:rPr>
              <a:t>🔗 : </a:t>
            </a:r>
            <a:r>
              <a:rPr b="0" i="1" lang="fr" sz="1100" u="sng" cap="none" strike="noStrike">
                <a:solidFill>
                  <a:srgbClr val="1155CC"/>
                </a:solidFill>
                <a:latin typeface="Arial"/>
                <a:ea typeface="Arial"/>
                <a:cs typeface="Arial"/>
                <a:sym typeface="Arial"/>
                <a:hlinkClick r:id="rId6">
                  <a:extLst>
                    <a:ext uri="{A12FA001-AC4F-418D-AE19-62706E023703}">
                      <ahyp:hlinkClr val="tx"/>
                    </a:ext>
                  </a:extLst>
                </a:hlinkClick>
              </a:rPr>
              <a:t>https://www.falc-able.com/</a:t>
            </a:r>
            <a:endParaRPr b="1" i="0" sz="1100" u="none" cap="none" strike="noStrike">
              <a:solidFill>
                <a:srgbClr val="213A8E"/>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Des pictos : </a:t>
            </a:r>
            <a:endParaRPr b="1" i="0" sz="1100" u="none" cap="none" strike="noStrike">
              <a:solidFill>
                <a:srgbClr val="213A8E"/>
              </a:solidFill>
              <a:latin typeface="Arial"/>
              <a:ea typeface="Arial"/>
              <a:cs typeface="Arial"/>
              <a:sym typeface="Arial"/>
            </a:endParaRPr>
          </a:p>
          <a:p>
            <a:pPr indent="-298450" lvl="0" marL="457200" marR="0" rtl="0" algn="l">
              <a:lnSpc>
                <a:spcPct val="115000"/>
              </a:lnSpc>
              <a:spcBef>
                <a:spcPts val="10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ARASAAC offre des ressources graphiques et des matérielles adaptées avec licence Creative Commons (BY - NC - SA) pour faciliter la communication et l'accessibilité cognitive à toutes les personnes qui, en raison de facteurs différents (autisme, handicap intellectuel, manque de langue, personnes âgées, etc.) présentent de sérieuses difficultés qui entravent leur inclusion dans n'importe quel domaine de la vie quotidienne. Référence !</a:t>
            </a:r>
            <a:endParaRPr b="0" i="0" sz="1100" u="none" cap="none" strike="noStrike">
              <a:solidFill>
                <a:srgbClr val="213A8E"/>
              </a:solidFill>
              <a:latin typeface="Arial"/>
              <a:ea typeface="Arial"/>
              <a:cs typeface="Arial"/>
              <a:sym typeface="Arial"/>
            </a:endParaRPr>
          </a:p>
          <a:p>
            <a:pPr indent="0" lvl="0" marL="457200" marR="0" rtl="0" algn="l">
              <a:lnSpc>
                <a:spcPct val="115000"/>
              </a:lnSpc>
              <a:spcBef>
                <a:spcPts val="0"/>
              </a:spcBef>
              <a:spcAft>
                <a:spcPts val="0"/>
              </a:spcAft>
              <a:buClr>
                <a:srgbClr val="000000"/>
              </a:buClr>
              <a:buSzPts val="1100"/>
              <a:buFont typeface="Arial"/>
              <a:buNone/>
            </a:pPr>
            <a:r>
              <a:rPr b="0" i="1" lang="fr" sz="1100" u="none" cap="none" strike="noStrike">
                <a:solidFill>
                  <a:schemeClr val="dk1"/>
                </a:solidFill>
                <a:latin typeface="Arial"/>
                <a:ea typeface="Arial"/>
                <a:cs typeface="Arial"/>
                <a:sym typeface="Arial"/>
              </a:rPr>
              <a:t>🔗 : </a:t>
            </a:r>
            <a:r>
              <a:rPr b="0" i="1" lang="fr" sz="1100" u="sng" cap="none" strike="noStrike">
                <a:solidFill>
                  <a:srgbClr val="1155CC"/>
                </a:solidFill>
                <a:latin typeface="Arial"/>
                <a:ea typeface="Arial"/>
                <a:cs typeface="Arial"/>
                <a:sym typeface="Arial"/>
                <a:hlinkClick r:id="rId7">
                  <a:extLst>
                    <a:ext uri="{A12FA001-AC4F-418D-AE19-62706E023703}">
                      <ahyp:hlinkClr val="tx"/>
                    </a:ext>
                  </a:extLst>
                </a:hlinkClick>
              </a:rPr>
              <a:t>https://arasaac.org/pictograms/search</a:t>
            </a: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298450" lvl="0" marL="457200" marR="0" rtl="0" algn="l">
              <a:lnSpc>
                <a:spcPct val="115000"/>
              </a:lnSpc>
              <a:spcBef>
                <a:spcPts val="100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ARASAAC manque d’icônes dédiées au numérique (wifi, corbeille, swiper, etc.)  Iconfinder sera un bon complément.</a:t>
            </a:r>
            <a:endParaRPr b="0" i="0" sz="1100" u="none" cap="none" strike="noStrike">
              <a:solidFill>
                <a:srgbClr val="213A8E"/>
              </a:solidFill>
              <a:latin typeface="Arial"/>
              <a:ea typeface="Arial"/>
              <a:cs typeface="Arial"/>
              <a:sym typeface="Arial"/>
            </a:endParaRPr>
          </a:p>
          <a:p>
            <a:pPr indent="0" lvl="0" marL="457200" marR="0" rtl="0" algn="l">
              <a:lnSpc>
                <a:spcPct val="115000"/>
              </a:lnSpc>
              <a:spcBef>
                <a:spcPts val="0"/>
              </a:spcBef>
              <a:spcAft>
                <a:spcPts val="0"/>
              </a:spcAft>
              <a:buClr>
                <a:srgbClr val="000000"/>
              </a:buClr>
              <a:buSzPts val="1100"/>
              <a:buFont typeface="Arial"/>
              <a:buNone/>
            </a:pPr>
            <a:r>
              <a:rPr b="0" i="1" lang="fr" sz="1100" u="none" cap="none" strike="noStrike">
                <a:solidFill>
                  <a:schemeClr val="dk1"/>
                </a:solidFill>
                <a:latin typeface="Arial"/>
                <a:ea typeface="Arial"/>
                <a:cs typeface="Arial"/>
                <a:sym typeface="Arial"/>
              </a:rPr>
              <a:t>🔗 : </a:t>
            </a:r>
            <a:r>
              <a:rPr b="0" i="1" lang="fr" sz="1100" u="sng" cap="none" strike="noStrike">
                <a:solidFill>
                  <a:srgbClr val="1155CC"/>
                </a:solidFill>
                <a:latin typeface="Arial"/>
                <a:ea typeface="Arial"/>
                <a:cs typeface="Arial"/>
                <a:sym typeface="Arial"/>
                <a:hlinkClick r:id="rId8">
                  <a:extLst>
                    <a:ext uri="{A12FA001-AC4F-418D-AE19-62706E023703}">
                      <ahyp:hlinkClr val="tx"/>
                    </a:ext>
                  </a:extLst>
                </a:hlinkClick>
              </a:rPr>
              <a:t>https://www.iconfinder.com/</a:t>
            </a:r>
            <a:endParaRPr b="0" i="0" sz="1100" u="none" cap="none" strike="noStrike">
              <a:solidFill>
                <a:schemeClr val="dk1"/>
              </a:solidFill>
              <a:latin typeface="Arial"/>
              <a:ea typeface="Arial"/>
              <a:cs typeface="Arial"/>
              <a:sym typeface="Arial"/>
            </a:endParaRPr>
          </a:p>
        </p:txBody>
      </p:sp>
      <p:sp>
        <p:nvSpPr>
          <p:cNvPr id="88" name="Google Shape;88;p3"/>
          <p:cNvSpPr txBox="1"/>
          <p:nvPr/>
        </p:nvSpPr>
        <p:spPr>
          <a:xfrm rot="-5400000">
            <a:off x="-488100" y="8610075"/>
            <a:ext cx="184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rgbClr val="213A8E"/>
                </a:solidFill>
                <a:latin typeface="Arial"/>
                <a:ea typeface="Arial"/>
                <a:cs typeface="Arial"/>
                <a:sym typeface="Arial"/>
              </a:rPr>
              <a:t>PARCOURS </a:t>
            </a:r>
            <a:endParaRPr b="1" i="0" sz="1800" u="none" cap="none" strike="noStrike">
              <a:solidFill>
                <a:srgbClr val="213A8E"/>
              </a:solidFill>
              <a:latin typeface="Arial"/>
              <a:ea typeface="Arial"/>
              <a:cs typeface="Arial"/>
              <a:sym typeface="Arial"/>
            </a:endParaRPr>
          </a:p>
        </p:txBody>
      </p:sp>
      <p:grpSp>
        <p:nvGrpSpPr>
          <p:cNvPr id="89" name="Google Shape;89;p3"/>
          <p:cNvGrpSpPr/>
          <p:nvPr/>
        </p:nvGrpSpPr>
        <p:grpSpPr>
          <a:xfrm>
            <a:off x="176095" y="452657"/>
            <a:ext cx="511808" cy="487234"/>
            <a:chOff x="-42617300" y="3587775"/>
            <a:chExt cx="306950" cy="310875"/>
          </a:xfrm>
        </p:grpSpPr>
        <p:sp>
          <p:nvSpPr>
            <p:cNvPr id="90" name="Google Shape;90;p3"/>
            <p:cNvSpPr/>
            <p:nvPr/>
          </p:nvSpPr>
          <p:spPr>
            <a:xfrm>
              <a:off x="-42617300" y="3587775"/>
              <a:ext cx="306950" cy="310875"/>
            </a:xfrm>
            <a:custGeom>
              <a:rect b="b" l="l" r="r" t="t"/>
              <a:pathLst>
                <a:path extrusionOk="0" h="12435" w="12278">
                  <a:moveTo>
                    <a:pt x="5905" y="860"/>
                  </a:moveTo>
                  <a:cubicBezTo>
                    <a:pt x="6421" y="860"/>
                    <a:pt x="6926" y="1412"/>
                    <a:pt x="7341" y="2467"/>
                  </a:cubicBezTo>
                  <a:cubicBezTo>
                    <a:pt x="6837" y="2593"/>
                    <a:pt x="6365" y="2782"/>
                    <a:pt x="5892" y="3003"/>
                  </a:cubicBezTo>
                  <a:cubicBezTo>
                    <a:pt x="5419" y="2782"/>
                    <a:pt x="4947" y="2593"/>
                    <a:pt x="4443" y="2467"/>
                  </a:cubicBezTo>
                  <a:cubicBezTo>
                    <a:pt x="4893" y="1381"/>
                    <a:pt x="5404" y="860"/>
                    <a:pt x="5905" y="860"/>
                  </a:cubicBezTo>
                  <a:close/>
                  <a:moveTo>
                    <a:pt x="4191" y="3255"/>
                  </a:moveTo>
                  <a:cubicBezTo>
                    <a:pt x="4443" y="3349"/>
                    <a:pt x="4632" y="3381"/>
                    <a:pt x="4884" y="3475"/>
                  </a:cubicBezTo>
                  <a:cubicBezTo>
                    <a:pt x="4726" y="3538"/>
                    <a:pt x="4600" y="3601"/>
                    <a:pt x="4443" y="3696"/>
                  </a:cubicBezTo>
                  <a:cubicBezTo>
                    <a:pt x="4285" y="3790"/>
                    <a:pt x="4159" y="3853"/>
                    <a:pt x="4002" y="3948"/>
                  </a:cubicBezTo>
                  <a:cubicBezTo>
                    <a:pt x="4096" y="3727"/>
                    <a:pt x="4159" y="3507"/>
                    <a:pt x="4191" y="3255"/>
                  </a:cubicBezTo>
                  <a:close/>
                  <a:moveTo>
                    <a:pt x="7625" y="3318"/>
                  </a:moveTo>
                  <a:cubicBezTo>
                    <a:pt x="7688" y="3507"/>
                    <a:pt x="7751" y="3727"/>
                    <a:pt x="7782" y="3979"/>
                  </a:cubicBezTo>
                  <a:cubicBezTo>
                    <a:pt x="7499" y="3790"/>
                    <a:pt x="7247" y="3633"/>
                    <a:pt x="6963" y="3507"/>
                  </a:cubicBezTo>
                  <a:cubicBezTo>
                    <a:pt x="7184" y="3412"/>
                    <a:pt x="7404" y="3349"/>
                    <a:pt x="7625" y="3318"/>
                  </a:cubicBezTo>
                  <a:close/>
                  <a:moveTo>
                    <a:pt x="2611" y="3034"/>
                  </a:moveTo>
                  <a:cubicBezTo>
                    <a:pt x="2846" y="3034"/>
                    <a:pt x="3110" y="3054"/>
                    <a:pt x="3403" y="3097"/>
                  </a:cubicBezTo>
                  <a:cubicBezTo>
                    <a:pt x="3309" y="3570"/>
                    <a:pt x="3183" y="4042"/>
                    <a:pt x="3151" y="4609"/>
                  </a:cubicBezTo>
                  <a:cubicBezTo>
                    <a:pt x="2742" y="4924"/>
                    <a:pt x="2363" y="5240"/>
                    <a:pt x="1954" y="5586"/>
                  </a:cubicBezTo>
                  <a:cubicBezTo>
                    <a:pt x="712" y="4068"/>
                    <a:pt x="945" y="3034"/>
                    <a:pt x="2611" y="3034"/>
                  </a:cubicBezTo>
                  <a:close/>
                  <a:moveTo>
                    <a:pt x="9301" y="3075"/>
                  </a:moveTo>
                  <a:cubicBezTo>
                    <a:pt x="10879" y="3075"/>
                    <a:pt x="11079" y="4102"/>
                    <a:pt x="9862" y="5618"/>
                  </a:cubicBezTo>
                  <a:cubicBezTo>
                    <a:pt x="9515" y="5271"/>
                    <a:pt x="9137" y="4924"/>
                    <a:pt x="8696" y="4641"/>
                  </a:cubicBezTo>
                  <a:cubicBezTo>
                    <a:pt x="8601" y="4137"/>
                    <a:pt x="8538" y="3601"/>
                    <a:pt x="8412" y="3160"/>
                  </a:cubicBezTo>
                  <a:cubicBezTo>
                    <a:pt x="8746" y="3102"/>
                    <a:pt x="9042" y="3075"/>
                    <a:pt x="9301" y="3075"/>
                  </a:cubicBezTo>
                  <a:close/>
                  <a:moveTo>
                    <a:pt x="8822" y="5744"/>
                  </a:moveTo>
                  <a:cubicBezTo>
                    <a:pt x="9011" y="5901"/>
                    <a:pt x="9169" y="6059"/>
                    <a:pt x="9326" y="6216"/>
                  </a:cubicBezTo>
                  <a:cubicBezTo>
                    <a:pt x="9169" y="6374"/>
                    <a:pt x="8980" y="6531"/>
                    <a:pt x="8822" y="6689"/>
                  </a:cubicBezTo>
                  <a:lnTo>
                    <a:pt x="8822" y="5744"/>
                  </a:lnTo>
                  <a:close/>
                  <a:moveTo>
                    <a:pt x="3025" y="5775"/>
                  </a:moveTo>
                  <a:lnTo>
                    <a:pt x="3025" y="6720"/>
                  </a:lnTo>
                  <a:cubicBezTo>
                    <a:pt x="2836" y="6563"/>
                    <a:pt x="2679" y="6405"/>
                    <a:pt x="2521" y="6248"/>
                  </a:cubicBezTo>
                  <a:cubicBezTo>
                    <a:pt x="2679" y="6090"/>
                    <a:pt x="2868" y="5933"/>
                    <a:pt x="3025" y="5775"/>
                  </a:cubicBezTo>
                  <a:close/>
                  <a:moveTo>
                    <a:pt x="5892" y="3885"/>
                  </a:moveTo>
                  <a:cubicBezTo>
                    <a:pt x="6617" y="4200"/>
                    <a:pt x="7278" y="4609"/>
                    <a:pt x="7908" y="5082"/>
                  </a:cubicBezTo>
                  <a:cubicBezTo>
                    <a:pt x="8003" y="5838"/>
                    <a:pt x="8003" y="6626"/>
                    <a:pt x="7908" y="7413"/>
                  </a:cubicBezTo>
                  <a:cubicBezTo>
                    <a:pt x="7278" y="7823"/>
                    <a:pt x="6585" y="8232"/>
                    <a:pt x="5892" y="8579"/>
                  </a:cubicBezTo>
                  <a:cubicBezTo>
                    <a:pt x="5545" y="8421"/>
                    <a:pt x="5230" y="8232"/>
                    <a:pt x="4884" y="8043"/>
                  </a:cubicBezTo>
                  <a:cubicBezTo>
                    <a:pt x="4537" y="7823"/>
                    <a:pt x="4191" y="7634"/>
                    <a:pt x="3876" y="7413"/>
                  </a:cubicBezTo>
                  <a:cubicBezTo>
                    <a:pt x="3844" y="6657"/>
                    <a:pt x="3844" y="5870"/>
                    <a:pt x="3876" y="5082"/>
                  </a:cubicBezTo>
                  <a:cubicBezTo>
                    <a:pt x="4191" y="4830"/>
                    <a:pt x="4537" y="4641"/>
                    <a:pt x="4884" y="4452"/>
                  </a:cubicBezTo>
                  <a:cubicBezTo>
                    <a:pt x="5230" y="4263"/>
                    <a:pt x="5577" y="4042"/>
                    <a:pt x="5892" y="3885"/>
                  </a:cubicBezTo>
                  <a:close/>
                  <a:moveTo>
                    <a:pt x="4033" y="8516"/>
                  </a:moveTo>
                  <a:cubicBezTo>
                    <a:pt x="4159" y="8579"/>
                    <a:pt x="4317" y="8674"/>
                    <a:pt x="4474" y="8737"/>
                  </a:cubicBezTo>
                  <a:cubicBezTo>
                    <a:pt x="4632" y="8831"/>
                    <a:pt x="4758" y="8894"/>
                    <a:pt x="4915" y="8989"/>
                  </a:cubicBezTo>
                  <a:cubicBezTo>
                    <a:pt x="4663" y="9052"/>
                    <a:pt x="4474" y="9146"/>
                    <a:pt x="4254" y="9178"/>
                  </a:cubicBezTo>
                  <a:cubicBezTo>
                    <a:pt x="4159" y="8926"/>
                    <a:pt x="4096" y="8737"/>
                    <a:pt x="4033" y="8516"/>
                  </a:cubicBezTo>
                  <a:close/>
                  <a:moveTo>
                    <a:pt x="7782" y="8516"/>
                  </a:moveTo>
                  <a:cubicBezTo>
                    <a:pt x="7751" y="8737"/>
                    <a:pt x="7688" y="8989"/>
                    <a:pt x="7625" y="9178"/>
                  </a:cubicBezTo>
                  <a:cubicBezTo>
                    <a:pt x="7404" y="9083"/>
                    <a:pt x="7184" y="9052"/>
                    <a:pt x="6963" y="8989"/>
                  </a:cubicBezTo>
                  <a:cubicBezTo>
                    <a:pt x="7278" y="8831"/>
                    <a:pt x="7499" y="8674"/>
                    <a:pt x="7782" y="8516"/>
                  </a:cubicBezTo>
                  <a:close/>
                  <a:moveTo>
                    <a:pt x="1954" y="6846"/>
                  </a:moveTo>
                  <a:cubicBezTo>
                    <a:pt x="2300" y="7193"/>
                    <a:pt x="2710" y="7571"/>
                    <a:pt x="3151" y="7823"/>
                  </a:cubicBezTo>
                  <a:cubicBezTo>
                    <a:pt x="3214" y="8358"/>
                    <a:pt x="3309" y="8863"/>
                    <a:pt x="3403" y="9335"/>
                  </a:cubicBezTo>
                  <a:cubicBezTo>
                    <a:pt x="3090" y="9388"/>
                    <a:pt x="2806" y="9414"/>
                    <a:pt x="2555" y="9414"/>
                  </a:cubicBezTo>
                  <a:cubicBezTo>
                    <a:pt x="1015" y="9414"/>
                    <a:pt x="681" y="8445"/>
                    <a:pt x="1954" y="6846"/>
                  </a:cubicBezTo>
                  <a:close/>
                  <a:moveTo>
                    <a:pt x="9925" y="6846"/>
                  </a:moveTo>
                  <a:lnTo>
                    <a:pt x="9925" y="6846"/>
                  </a:lnTo>
                  <a:cubicBezTo>
                    <a:pt x="11167" y="8392"/>
                    <a:pt x="10934" y="9430"/>
                    <a:pt x="9267" y="9430"/>
                  </a:cubicBezTo>
                  <a:cubicBezTo>
                    <a:pt x="9032" y="9430"/>
                    <a:pt x="8768" y="9410"/>
                    <a:pt x="8475" y="9367"/>
                  </a:cubicBezTo>
                  <a:cubicBezTo>
                    <a:pt x="8538" y="8894"/>
                    <a:pt x="8664" y="8390"/>
                    <a:pt x="8727" y="7823"/>
                  </a:cubicBezTo>
                  <a:cubicBezTo>
                    <a:pt x="9137" y="7508"/>
                    <a:pt x="9515" y="7193"/>
                    <a:pt x="9925" y="6846"/>
                  </a:cubicBezTo>
                  <a:close/>
                  <a:moveTo>
                    <a:pt x="5924" y="9461"/>
                  </a:moveTo>
                  <a:cubicBezTo>
                    <a:pt x="6396" y="9650"/>
                    <a:pt x="6869" y="9839"/>
                    <a:pt x="7404" y="9965"/>
                  </a:cubicBezTo>
                  <a:cubicBezTo>
                    <a:pt x="6962" y="11056"/>
                    <a:pt x="6440" y="11607"/>
                    <a:pt x="5922" y="11607"/>
                  </a:cubicBezTo>
                  <a:cubicBezTo>
                    <a:pt x="5408" y="11607"/>
                    <a:pt x="4898" y="11064"/>
                    <a:pt x="4474" y="9965"/>
                  </a:cubicBezTo>
                  <a:cubicBezTo>
                    <a:pt x="4978" y="9839"/>
                    <a:pt x="5451" y="9650"/>
                    <a:pt x="5924" y="9461"/>
                  </a:cubicBezTo>
                  <a:close/>
                  <a:moveTo>
                    <a:pt x="5931" y="1"/>
                  </a:moveTo>
                  <a:cubicBezTo>
                    <a:pt x="5817" y="1"/>
                    <a:pt x="5699" y="14"/>
                    <a:pt x="5577" y="41"/>
                  </a:cubicBezTo>
                  <a:cubicBezTo>
                    <a:pt x="4632" y="262"/>
                    <a:pt x="4002" y="1333"/>
                    <a:pt x="3655" y="2278"/>
                  </a:cubicBezTo>
                  <a:cubicBezTo>
                    <a:pt x="3326" y="2223"/>
                    <a:pt x="2973" y="2187"/>
                    <a:pt x="2624" y="2187"/>
                  </a:cubicBezTo>
                  <a:cubicBezTo>
                    <a:pt x="1770" y="2187"/>
                    <a:pt x="939" y="2404"/>
                    <a:pt x="536" y="3097"/>
                  </a:cubicBezTo>
                  <a:cubicBezTo>
                    <a:pt x="1" y="4074"/>
                    <a:pt x="662" y="5334"/>
                    <a:pt x="1387" y="6216"/>
                  </a:cubicBezTo>
                  <a:cubicBezTo>
                    <a:pt x="788" y="6972"/>
                    <a:pt x="158" y="8043"/>
                    <a:pt x="379" y="8926"/>
                  </a:cubicBezTo>
                  <a:cubicBezTo>
                    <a:pt x="599" y="9650"/>
                    <a:pt x="1166" y="10028"/>
                    <a:pt x="1922" y="10186"/>
                  </a:cubicBezTo>
                  <a:cubicBezTo>
                    <a:pt x="2157" y="10241"/>
                    <a:pt x="2410" y="10266"/>
                    <a:pt x="2668" y="10266"/>
                  </a:cubicBezTo>
                  <a:cubicBezTo>
                    <a:pt x="2998" y="10266"/>
                    <a:pt x="3337" y="10225"/>
                    <a:pt x="3655" y="10154"/>
                  </a:cubicBezTo>
                  <a:cubicBezTo>
                    <a:pt x="4221" y="11678"/>
                    <a:pt x="5076" y="12434"/>
                    <a:pt x="5929" y="12434"/>
                  </a:cubicBezTo>
                  <a:cubicBezTo>
                    <a:pt x="6786" y="12434"/>
                    <a:pt x="7639" y="11670"/>
                    <a:pt x="8192" y="10154"/>
                  </a:cubicBezTo>
                  <a:cubicBezTo>
                    <a:pt x="8550" y="10215"/>
                    <a:pt x="8882" y="10243"/>
                    <a:pt x="9186" y="10243"/>
                  </a:cubicBezTo>
                  <a:cubicBezTo>
                    <a:pt x="11589" y="10243"/>
                    <a:pt x="12278" y="8453"/>
                    <a:pt x="10460" y="6216"/>
                  </a:cubicBezTo>
                  <a:cubicBezTo>
                    <a:pt x="12272" y="4014"/>
                    <a:pt x="11618" y="2182"/>
                    <a:pt x="9217" y="2182"/>
                  </a:cubicBezTo>
                  <a:cubicBezTo>
                    <a:pt x="8904" y="2182"/>
                    <a:pt x="8562" y="2213"/>
                    <a:pt x="8192" y="2278"/>
                  </a:cubicBezTo>
                  <a:cubicBezTo>
                    <a:pt x="7765" y="1139"/>
                    <a:pt x="7004" y="1"/>
                    <a:pt x="5931" y="1"/>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 name="Google Shape;91;p3"/>
            <p:cNvSpPr/>
            <p:nvPr/>
          </p:nvSpPr>
          <p:spPr>
            <a:xfrm>
              <a:off x="-42500725" y="3712425"/>
              <a:ext cx="63025" cy="62275"/>
            </a:xfrm>
            <a:custGeom>
              <a:rect b="b" l="l" r="r" t="t"/>
              <a:pathLst>
                <a:path extrusionOk="0" h="2491" w="2521">
                  <a:moveTo>
                    <a:pt x="1313" y="0"/>
                  </a:moveTo>
                  <a:cubicBezTo>
                    <a:pt x="1295" y="0"/>
                    <a:pt x="1278" y="1"/>
                    <a:pt x="1261" y="1"/>
                  </a:cubicBezTo>
                  <a:cubicBezTo>
                    <a:pt x="599" y="1"/>
                    <a:pt x="0" y="569"/>
                    <a:pt x="63" y="1230"/>
                  </a:cubicBezTo>
                  <a:cubicBezTo>
                    <a:pt x="0" y="1955"/>
                    <a:pt x="567" y="2490"/>
                    <a:pt x="1261" y="2490"/>
                  </a:cubicBezTo>
                  <a:cubicBezTo>
                    <a:pt x="1954" y="2490"/>
                    <a:pt x="2521" y="1955"/>
                    <a:pt x="2489" y="1230"/>
                  </a:cubicBezTo>
                  <a:cubicBezTo>
                    <a:pt x="2489" y="585"/>
                    <a:pt x="1980" y="0"/>
                    <a:pt x="1313" y="0"/>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140E61"/>
      </a:accent6>
      <a:hlink>
        <a:srgbClr val="1155C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